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Abril Fatface" panose="02000503000000020003" pitchFamily="2" charset="0"/>
      <p:regular r:id="rId27"/>
    </p:embeddedFont>
    <p:embeddedFont>
      <p:font typeface="Be Vietnam" panose="020B0604020202020204" charset="0"/>
      <p:regular r:id="rId28"/>
    </p:embeddedFont>
    <p:embeddedFont>
      <p:font typeface="Bobby Jones" panose="020B0604020202020204" charset="0"/>
      <p:regular r:id="rId29"/>
    </p:embeddedFont>
    <p:embeddedFont>
      <p:font typeface="Mont" panose="020B0604020202020204" charset="0"/>
      <p:regular r:id="rId30"/>
    </p:embeddedFont>
    <p:embeddedFont>
      <p:font typeface="Mont Bold"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3" d="100"/>
          <a:sy n="53" d="100"/>
        </p:scale>
        <p:origin x="763"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mela Charlong" userId="c4f988b2-9b22-46c4-af0d-bae8a2e79f94" providerId="ADAL" clId="{C13BC0CC-F993-4D88-8185-86D74A298DF3}"/>
    <pc:docChg chg="undo custSel modSld">
      <pc:chgData name="Pamela Charlong" userId="c4f988b2-9b22-46c4-af0d-bae8a2e79f94" providerId="ADAL" clId="{C13BC0CC-F993-4D88-8185-86D74A298DF3}" dt="2026-07-15T14:47:51.386" v="6" actId="478"/>
      <pc:docMkLst>
        <pc:docMk/>
      </pc:docMkLst>
      <pc:sldChg chg="addSp delSp modSp mod">
        <pc:chgData name="Pamela Charlong" userId="c4f988b2-9b22-46c4-af0d-bae8a2e79f94" providerId="ADAL" clId="{C13BC0CC-F993-4D88-8185-86D74A298DF3}" dt="2026-07-15T14:47:51.386" v="6" actId="478"/>
        <pc:sldMkLst>
          <pc:docMk/>
          <pc:sldMk cId="0" sldId="276"/>
        </pc:sldMkLst>
        <pc:spChg chg="del">
          <ac:chgData name="Pamela Charlong" userId="c4f988b2-9b22-46c4-af0d-bae8a2e79f94" providerId="ADAL" clId="{C13BC0CC-F993-4D88-8185-86D74A298DF3}" dt="2026-07-15T14:47:29.641" v="0" actId="478"/>
          <ac:spMkLst>
            <pc:docMk/>
            <pc:sldMk cId="0" sldId="276"/>
            <ac:spMk id="6" creationId="{00000000-0000-0000-0000-000000000000}"/>
          </ac:spMkLst>
        </pc:spChg>
        <pc:picChg chg="add del mod">
          <ac:chgData name="Pamela Charlong" userId="c4f988b2-9b22-46c4-af0d-bae8a2e79f94" providerId="ADAL" clId="{C13BC0CC-F993-4D88-8185-86D74A298DF3}" dt="2026-07-15T14:47:51.386" v="6" actId="478"/>
          <ac:picMkLst>
            <pc:docMk/>
            <pc:sldMk cId="0" sldId="276"/>
            <ac:picMk id="8" creationId="{C4F61EC0-E1A7-1D81-2411-C73228CA5D4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15.07.2026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Cela met en lumière non seulement le nombre de jeunes pris en charge, mais aussi la capacité de l’organisation à fournir des services tout au long de l’année.</a:t>
            </a:r>
          </a:p>
          <a:p>
            <a:endParaRPr lang="en-US"/>
          </a:p>
          <a:p>
            <a:r>
              <a:rPr lang="en-US"/>
              <a:t>Malgré une interruption temporaire de ses activités pour améliorer ses programmes, perfectionner son personnel et restructurer son organisation, Walgwan a maintenu sa capacité à offrir 3 648 journées d’hébergement et a continué d’accompagner les jeunes grâce à des services virtuels, ambulatoires, de suivi, de prévention et de proximité.</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 plupart des jeunes ayant accès au traitement étaient âgés de 14 à 17 ans, ce qui souligne l’importance d’une intervention précoce et d’un soutien adapté à leur culture durant l’adolescence. Les 14 ans représentaient le groupe d’âge le plus important parmi les jeunes pris en charge, tandis que l’âge moyen des jeunes ayant accès au traitement était de 15 ans.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Il convient de privilégier la compréhension des expériences vécues par les jeunes plutôt que de les présenter comme les problèmes eux-mêmes, ce qui correspond bien à la philosophie de Walgwan, axée sur la prise en compte des traumatismes et sur les forces de chacun.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Cela met en lumière non seulement le nombre de jeunes pris en charge, mais aussi la capacité de l’organisation à fournir des services tout au long de l’année.</a:t>
            </a:r>
          </a:p>
          <a:p>
            <a:endParaRPr lang="en-US"/>
          </a:p>
          <a:p>
            <a:r>
              <a:rPr lang="en-US"/>
              <a:t>Malgré une interruption temporaire de ses activités pour améliorer ses programmes, perfectionner son personnel et restructurer son organisation, Walgwan a maintenu sa capacité à offrir 3 648 journées d’hébergement et a continué d’accompagner les jeunes grâce à des services virtuels, ambulatoires, de suivi, de prévention et de proximité.</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1C29"/>
        </a:solidFill>
        <a:effectLst/>
      </p:bgPr>
    </p:bg>
    <p:spTree>
      <p:nvGrpSpPr>
        <p:cNvPr id="1" name=""/>
        <p:cNvGrpSpPr/>
        <p:nvPr/>
      </p:nvGrpSpPr>
      <p:grpSpPr>
        <a:xfrm>
          <a:off x="0" y="0"/>
          <a:ext cx="0" cy="0"/>
          <a:chOff x="0" y="0"/>
          <a:chExt cx="0" cy="0"/>
        </a:xfrm>
      </p:grpSpPr>
      <p:sp>
        <p:nvSpPr>
          <p:cNvPr id="2" name="Freeform 2"/>
          <p:cNvSpPr/>
          <p:nvPr/>
        </p:nvSpPr>
        <p:spPr>
          <a:xfrm rot="-5400000" flipV="1">
            <a:off x="12030214" y="4623800"/>
            <a:ext cx="11106271" cy="1039399"/>
          </a:xfrm>
          <a:custGeom>
            <a:avLst/>
            <a:gdLst/>
            <a:ahLst/>
            <a:cxnLst/>
            <a:rect l="l" t="t" r="r" b="b"/>
            <a:pathLst>
              <a:path w="11106271" h="1039399">
                <a:moveTo>
                  <a:pt x="0" y="1039400"/>
                </a:moveTo>
                <a:lnTo>
                  <a:pt x="11106272" y="1039400"/>
                </a:lnTo>
                <a:lnTo>
                  <a:pt x="11106272" y="0"/>
                </a:lnTo>
                <a:lnTo>
                  <a:pt x="0" y="0"/>
                </a:lnTo>
                <a:lnTo>
                  <a:pt x="0" y="1039400"/>
                </a:lnTo>
                <a:close/>
              </a:path>
            </a:pathLst>
          </a:custGeom>
          <a:blipFill>
            <a:blip r:embed="rId2"/>
            <a:stretch>
              <a:fillRect t="-510396"/>
            </a:stretch>
          </a:blipFill>
        </p:spPr>
        <p:txBody>
          <a:bodyPr/>
          <a:lstStyle/>
          <a:p>
            <a:endParaRPr lang="en-US"/>
          </a:p>
        </p:txBody>
      </p:sp>
      <p:sp>
        <p:nvSpPr>
          <p:cNvPr id="3" name="Freeform 3"/>
          <p:cNvSpPr/>
          <p:nvPr/>
        </p:nvSpPr>
        <p:spPr>
          <a:xfrm>
            <a:off x="0" y="0"/>
            <a:ext cx="13716000" cy="10287000"/>
          </a:xfrm>
          <a:custGeom>
            <a:avLst/>
            <a:gdLst/>
            <a:ahLst/>
            <a:cxnLst/>
            <a:rect l="l" t="t" r="r" b="b"/>
            <a:pathLst>
              <a:path w="13716000" h="10287000">
                <a:moveTo>
                  <a:pt x="0" y="0"/>
                </a:moveTo>
                <a:lnTo>
                  <a:pt x="13716000" y="0"/>
                </a:lnTo>
                <a:lnTo>
                  <a:pt x="13716000" y="10287000"/>
                </a:lnTo>
                <a:lnTo>
                  <a:pt x="0" y="10287000"/>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400000">
            <a:off x="-4889277" y="4623800"/>
            <a:ext cx="11106271" cy="1039399"/>
          </a:xfrm>
          <a:custGeom>
            <a:avLst/>
            <a:gdLst/>
            <a:ahLst/>
            <a:cxnLst/>
            <a:rect l="l" t="t" r="r" b="b"/>
            <a:pathLst>
              <a:path w="11106271" h="1039399">
                <a:moveTo>
                  <a:pt x="0" y="0"/>
                </a:moveTo>
                <a:lnTo>
                  <a:pt x="11106272" y="0"/>
                </a:lnTo>
                <a:lnTo>
                  <a:pt x="11106272" y="1039400"/>
                </a:lnTo>
                <a:lnTo>
                  <a:pt x="0" y="1039400"/>
                </a:lnTo>
                <a:lnTo>
                  <a:pt x="0" y="0"/>
                </a:lnTo>
                <a:close/>
              </a:path>
            </a:pathLst>
          </a:custGeom>
          <a:blipFill>
            <a:blip r:embed="rId2"/>
            <a:stretch>
              <a:fillRect t="-510396"/>
            </a:stretch>
          </a:blipFill>
        </p:spPr>
        <p:txBody>
          <a:bodyPr/>
          <a:lstStyle/>
          <a:p>
            <a:endParaRPr lang="en-US"/>
          </a:p>
        </p:txBody>
      </p:sp>
      <p:sp>
        <p:nvSpPr>
          <p:cNvPr id="3" name="Freeform 3"/>
          <p:cNvSpPr/>
          <p:nvPr/>
        </p:nvSpPr>
        <p:spPr>
          <a:xfrm rot="-5400000" flipV="1">
            <a:off x="12030214" y="4623800"/>
            <a:ext cx="11106271" cy="1039399"/>
          </a:xfrm>
          <a:custGeom>
            <a:avLst/>
            <a:gdLst/>
            <a:ahLst/>
            <a:cxnLst/>
            <a:rect l="l" t="t" r="r" b="b"/>
            <a:pathLst>
              <a:path w="11106271" h="1039399">
                <a:moveTo>
                  <a:pt x="0" y="1039400"/>
                </a:moveTo>
                <a:lnTo>
                  <a:pt x="11106272" y="1039400"/>
                </a:lnTo>
                <a:lnTo>
                  <a:pt x="11106272" y="0"/>
                </a:lnTo>
                <a:lnTo>
                  <a:pt x="0" y="0"/>
                </a:lnTo>
                <a:lnTo>
                  <a:pt x="0" y="1039400"/>
                </a:lnTo>
                <a:close/>
              </a:path>
            </a:pathLst>
          </a:custGeom>
          <a:blipFill>
            <a:blip r:embed="rId2"/>
            <a:stretch>
              <a:fillRect t="-510396"/>
            </a:stretch>
          </a:blipFill>
        </p:spPr>
        <p:txBody>
          <a:bodyPr/>
          <a:lstStyle/>
          <a:p>
            <a:endParaRPr lang="en-US"/>
          </a:p>
        </p:txBody>
      </p:sp>
      <p:sp>
        <p:nvSpPr>
          <p:cNvPr id="4" name="Freeform 4"/>
          <p:cNvSpPr/>
          <p:nvPr/>
        </p:nvSpPr>
        <p:spPr>
          <a:xfrm>
            <a:off x="4094898" y="0"/>
            <a:ext cx="10192602" cy="10192602"/>
          </a:xfrm>
          <a:custGeom>
            <a:avLst/>
            <a:gdLst/>
            <a:ahLst/>
            <a:cxnLst/>
            <a:rect l="l" t="t" r="r" b="b"/>
            <a:pathLst>
              <a:path w="10192602" h="10192602">
                <a:moveTo>
                  <a:pt x="0" y="0"/>
                </a:moveTo>
                <a:lnTo>
                  <a:pt x="10192602" y="0"/>
                </a:lnTo>
                <a:lnTo>
                  <a:pt x="10192602" y="10192602"/>
                </a:lnTo>
                <a:lnTo>
                  <a:pt x="0" y="10192602"/>
                </a:lnTo>
                <a:lnTo>
                  <a:pt x="0" y="0"/>
                </a:lnTo>
                <a:close/>
              </a:path>
            </a:pathLst>
          </a:custGeom>
          <a:blipFill>
            <a:blip r:embed="rId3">
              <a:alphaModFix amt="82000"/>
            </a:blip>
            <a:stretch>
              <a:fillRect/>
            </a:stretch>
          </a:blipFill>
        </p:spPr>
        <p:txBody>
          <a:bodyPr/>
          <a:lstStyle/>
          <a:p>
            <a:endParaRPr lang="en-US"/>
          </a:p>
        </p:txBody>
      </p:sp>
      <p:sp>
        <p:nvSpPr>
          <p:cNvPr id="5" name="TextBox 5"/>
          <p:cNvSpPr txBox="1"/>
          <p:nvPr/>
        </p:nvSpPr>
        <p:spPr>
          <a:xfrm rot="-5400000">
            <a:off x="-5299586" y="4745726"/>
            <a:ext cx="14740662" cy="1195862"/>
          </a:xfrm>
          <a:prstGeom prst="rect">
            <a:avLst/>
          </a:prstGeom>
        </p:spPr>
        <p:txBody>
          <a:bodyPr lIns="0" tIns="0" rIns="0" bIns="0" rtlCol="0" anchor="t">
            <a:spAutoFit/>
          </a:bodyPr>
          <a:lstStyle/>
          <a:p>
            <a:pPr marL="0" lvl="0" indent="0" algn="ctr">
              <a:lnSpc>
                <a:spcPts val="8831"/>
              </a:lnSpc>
            </a:pPr>
            <a:r>
              <a:rPr lang="en-US" sz="8831">
                <a:solidFill>
                  <a:srgbClr val="471711"/>
                </a:solidFill>
                <a:latin typeface="Bobby Jones"/>
                <a:ea typeface="Bobby Jones"/>
                <a:cs typeface="Bobby Jones"/>
                <a:sym typeface="Bobby Jones"/>
              </a:rPr>
              <a:t>Programme Cwc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9E4E2"/>
        </a:solidFill>
        <a:effectLst/>
      </p:bgPr>
    </p:bg>
    <p:spTree>
      <p:nvGrpSpPr>
        <p:cNvPr id="1" name=""/>
        <p:cNvGrpSpPr/>
        <p:nvPr/>
      </p:nvGrpSpPr>
      <p:grpSpPr>
        <a:xfrm>
          <a:off x="0" y="0"/>
          <a:ext cx="0" cy="0"/>
          <a:chOff x="0" y="0"/>
          <a:chExt cx="0" cy="0"/>
        </a:xfrm>
      </p:grpSpPr>
      <p:sp>
        <p:nvSpPr>
          <p:cNvPr id="2" name="Freeform 2"/>
          <p:cNvSpPr/>
          <p:nvPr/>
        </p:nvSpPr>
        <p:spPr>
          <a:xfrm rot="-5400000">
            <a:off x="12306769" y="4247207"/>
            <a:ext cx="10785546" cy="1792585"/>
          </a:xfrm>
          <a:custGeom>
            <a:avLst/>
            <a:gdLst/>
            <a:ahLst/>
            <a:cxnLst/>
            <a:rect l="l" t="t" r="r" b="b"/>
            <a:pathLst>
              <a:path w="10785546" h="1792585">
                <a:moveTo>
                  <a:pt x="0" y="0"/>
                </a:moveTo>
                <a:lnTo>
                  <a:pt x="10785546" y="0"/>
                </a:lnTo>
                <a:lnTo>
                  <a:pt x="10785546" y="1792586"/>
                </a:lnTo>
                <a:lnTo>
                  <a:pt x="0" y="1792586"/>
                </a:lnTo>
                <a:lnTo>
                  <a:pt x="0" y="0"/>
                </a:lnTo>
                <a:close/>
              </a:path>
            </a:pathLst>
          </a:custGeom>
          <a:blipFill>
            <a:blip r:embed="rId2"/>
            <a:stretch>
              <a:fillRect b="-243707"/>
            </a:stretch>
          </a:blipFill>
        </p:spPr>
        <p:txBody>
          <a:bodyPr/>
          <a:lstStyle/>
          <a:p>
            <a:endParaRPr lang="en-US"/>
          </a:p>
        </p:txBody>
      </p:sp>
      <p:sp>
        <p:nvSpPr>
          <p:cNvPr id="3" name="Freeform 3"/>
          <p:cNvSpPr/>
          <p:nvPr/>
        </p:nvSpPr>
        <p:spPr>
          <a:xfrm rot="-5400000" flipV="1">
            <a:off x="-4807700" y="4247207"/>
            <a:ext cx="10785546" cy="1792585"/>
          </a:xfrm>
          <a:custGeom>
            <a:avLst/>
            <a:gdLst/>
            <a:ahLst/>
            <a:cxnLst/>
            <a:rect l="l" t="t" r="r" b="b"/>
            <a:pathLst>
              <a:path w="10785546" h="1792585">
                <a:moveTo>
                  <a:pt x="0" y="1792586"/>
                </a:moveTo>
                <a:lnTo>
                  <a:pt x="10785546" y="1792586"/>
                </a:lnTo>
                <a:lnTo>
                  <a:pt x="10785546" y="0"/>
                </a:lnTo>
                <a:lnTo>
                  <a:pt x="0" y="0"/>
                </a:lnTo>
                <a:lnTo>
                  <a:pt x="0" y="1792586"/>
                </a:lnTo>
                <a:close/>
              </a:path>
            </a:pathLst>
          </a:custGeom>
          <a:blipFill>
            <a:blip r:embed="rId2"/>
            <a:stretch>
              <a:fillRect b="-243707"/>
            </a:stretch>
          </a:blipFill>
        </p:spPr>
        <p:txBody>
          <a:bodyPr/>
          <a:lstStyle/>
          <a:p>
            <a:endParaRPr lang="en-US"/>
          </a:p>
        </p:txBody>
      </p:sp>
      <p:sp>
        <p:nvSpPr>
          <p:cNvPr id="4" name="Freeform 4"/>
          <p:cNvSpPr/>
          <p:nvPr/>
        </p:nvSpPr>
        <p:spPr>
          <a:xfrm>
            <a:off x="1714882" y="190755"/>
            <a:ext cx="14791528" cy="9861018"/>
          </a:xfrm>
          <a:custGeom>
            <a:avLst/>
            <a:gdLst/>
            <a:ahLst/>
            <a:cxnLst/>
            <a:rect l="l" t="t" r="r" b="b"/>
            <a:pathLst>
              <a:path w="14791528" h="9861018">
                <a:moveTo>
                  <a:pt x="0" y="0"/>
                </a:moveTo>
                <a:lnTo>
                  <a:pt x="14791528" y="0"/>
                </a:lnTo>
                <a:lnTo>
                  <a:pt x="14791528" y="9861018"/>
                </a:lnTo>
                <a:lnTo>
                  <a:pt x="0" y="9861018"/>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9E4E2"/>
        </a:solidFill>
        <a:effectLst/>
      </p:bgPr>
    </p:bg>
    <p:spTree>
      <p:nvGrpSpPr>
        <p:cNvPr id="1" name=""/>
        <p:cNvGrpSpPr/>
        <p:nvPr/>
      </p:nvGrpSpPr>
      <p:grpSpPr>
        <a:xfrm>
          <a:off x="0" y="0"/>
          <a:ext cx="0" cy="0"/>
          <a:chOff x="0" y="0"/>
          <a:chExt cx="0" cy="0"/>
        </a:xfrm>
      </p:grpSpPr>
      <p:sp>
        <p:nvSpPr>
          <p:cNvPr id="2" name="Freeform 2"/>
          <p:cNvSpPr/>
          <p:nvPr/>
        </p:nvSpPr>
        <p:spPr>
          <a:xfrm>
            <a:off x="1818279" y="259686"/>
            <a:ext cx="14798198" cy="9865466"/>
          </a:xfrm>
          <a:custGeom>
            <a:avLst/>
            <a:gdLst/>
            <a:ahLst/>
            <a:cxnLst/>
            <a:rect l="l" t="t" r="r" b="b"/>
            <a:pathLst>
              <a:path w="14798198" h="9865466">
                <a:moveTo>
                  <a:pt x="0" y="0"/>
                </a:moveTo>
                <a:lnTo>
                  <a:pt x="14798199" y="0"/>
                </a:lnTo>
                <a:lnTo>
                  <a:pt x="14798199" y="9865466"/>
                </a:lnTo>
                <a:lnTo>
                  <a:pt x="0" y="9865466"/>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8E53"/>
        </a:solidFill>
        <a:effectLst/>
      </p:bgPr>
    </p:bg>
    <p:spTree>
      <p:nvGrpSpPr>
        <p:cNvPr id="1" name=""/>
        <p:cNvGrpSpPr/>
        <p:nvPr/>
      </p:nvGrpSpPr>
      <p:grpSpPr>
        <a:xfrm>
          <a:off x="0" y="0"/>
          <a:ext cx="0" cy="0"/>
          <a:chOff x="0" y="0"/>
          <a:chExt cx="0" cy="0"/>
        </a:xfrm>
      </p:grpSpPr>
      <p:sp>
        <p:nvSpPr>
          <p:cNvPr id="2" name="Freeform 2"/>
          <p:cNvSpPr/>
          <p:nvPr/>
        </p:nvSpPr>
        <p:spPr>
          <a:xfrm rot="-5400000" flipV="1">
            <a:off x="-5474989" y="4101397"/>
            <a:ext cx="11862793" cy="2084207"/>
          </a:xfrm>
          <a:custGeom>
            <a:avLst/>
            <a:gdLst/>
            <a:ahLst/>
            <a:cxnLst/>
            <a:rect l="l" t="t" r="r" b="b"/>
            <a:pathLst>
              <a:path w="11862793" h="2084207">
                <a:moveTo>
                  <a:pt x="0" y="2084206"/>
                </a:moveTo>
                <a:lnTo>
                  <a:pt x="11862793" y="2084206"/>
                </a:lnTo>
                <a:lnTo>
                  <a:pt x="11862793" y="0"/>
                </a:lnTo>
                <a:lnTo>
                  <a:pt x="0" y="0"/>
                </a:lnTo>
                <a:lnTo>
                  <a:pt x="0" y="2084206"/>
                </a:lnTo>
                <a:close/>
              </a:path>
            </a:pathLst>
          </a:custGeom>
          <a:blipFill>
            <a:blip r:embed="rId2"/>
            <a:stretch>
              <a:fillRect t="-112146" b="-112995"/>
            </a:stretch>
          </a:blipFill>
        </p:spPr>
        <p:txBody>
          <a:bodyPr/>
          <a:lstStyle/>
          <a:p>
            <a:endParaRPr lang="en-US"/>
          </a:p>
        </p:txBody>
      </p:sp>
      <p:sp>
        <p:nvSpPr>
          <p:cNvPr id="3" name="Freeform 3"/>
          <p:cNvSpPr/>
          <p:nvPr/>
        </p:nvSpPr>
        <p:spPr>
          <a:xfrm>
            <a:off x="1548409" y="117053"/>
            <a:ext cx="15054086" cy="10036057"/>
          </a:xfrm>
          <a:custGeom>
            <a:avLst/>
            <a:gdLst/>
            <a:ahLst/>
            <a:cxnLst/>
            <a:rect l="l" t="t" r="r" b="b"/>
            <a:pathLst>
              <a:path w="15054086" h="10036057">
                <a:moveTo>
                  <a:pt x="0" y="0"/>
                </a:moveTo>
                <a:lnTo>
                  <a:pt x="15054085" y="0"/>
                </a:lnTo>
                <a:lnTo>
                  <a:pt x="15054085" y="10036057"/>
                </a:lnTo>
                <a:lnTo>
                  <a:pt x="0" y="10036057"/>
                </a:lnTo>
                <a:lnTo>
                  <a:pt x="0" y="0"/>
                </a:lnTo>
                <a:close/>
              </a:path>
            </a:pathLst>
          </a:custGeom>
          <a:blipFill>
            <a:blip r:embed="rId3"/>
            <a:stretch>
              <a:fillRect/>
            </a:stretch>
          </a:blipFill>
        </p:spPr>
        <p:txBody>
          <a:bodyPr/>
          <a:lstStyle/>
          <a:p>
            <a:endParaRPr lang="en-US"/>
          </a:p>
        </p:txBody>
      </p:sp>
      <p:sp>
        <p:nvSpPr>
          <p:cNvPr id="4" name="TextBox 4"/>
          <p:cNvSpPr txBox="1"/>
          <p:nvPr/>
        </p:nvSpPr>
        <p:spPr>
          <a:xfrm rot="5339176">
            <a:off x="14433688" y="4257136"/>
            <a:ext cx="5303522" cy="1195862"/>
          </a:xfrm>
          <a:prstGeom prst="rect">
            <a:avLst/>
          </a:prstGeom>
        </p:spPr>
        <p:txBody>
          <a:bodyPr lIns="0" tIns="0" rIns="0" bIns="0" rtlCol="0" anchor="t">
            <a:spAutoFit/>
          </a:bodyPr>
          <a:lstStyle/>
          <a:p>
            <a:pPr marL="0" lvl="0" indent="0" algn="l">
              <a:lnSpc>
                <a:spcPts val="8831"/>
              </a:lnSpc>
            </a:pPr>
            <a:r>
              <a:rPr lang="en-US" sz="8831">
                <a:solidFill>
                  <a:srgbClr val="471711"/>
                </a:solidFill>
                <a:latin typeface="Bobby Jones"/>
                <a:ea typeface="Bobby Jones"/>
                <a:cs typeface="Bobby Jones"/>
                <a:sym typeface="Bobby Jones"/>
              </a:rPr>
              <a:t>AMIS DATA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FADAD"/>
        </a:solidFill>
        <a:effectLst/>
      </p:bgPr>
    </p:bg>
    <p:spTree>
      <p:nvGrpSpPr>
        <p:cNvPr id="1" name=""/>
        <p:cNvGrpSpPr/>
        <p:nvPr/>
      </p:nvGrpSpPr>
      <p:grpSpPr>
        <a:xfrm>
          <a:off x="0" y="0"/>
          <a:ext cx="0" cy="0"/>
          <a:chOff x="0" y="0"/>
          <a:chExt cx="0" cy="0"/>
        </a:xfrm>
      </p:grpSpPr>
      <p:sp>
        <p:nvSpPr>
          <p:cNvPr id="2" name="Freeform 2"/>
          <p:cNvSpPr/>
          <p:nvPr/>
        </p:nvSpPr>
        <p:spPr>
          <a:xfrm rot="-5400000">
            <a:off x="-5044135" y="4623800"/>
            <a:ext cx="11106271" cy="1039399"/>
          </a:xfrm>
          <a:custGeom>
            <a:avLst/>
            <a:gdLst/>
            <a:ahLst/>
            <a:cxnLst/>
            <a:rect l="l" t="t" r="r" b="b"/>
            <a:pathLst>
              <a:path w="11106271" h="1039399">
                <a:moveTo>
                  <a:pt x="0" y="0"/>
                </a:moveTo>
                <a:lnTo>
                  <a:pt x="11106271" y="0"/>
                </a:lnTo>
                <a:lnTo>
                  <a:pt x="11106271" y="1039400"/>
                </a:lnTo>
                <a:lnTo>
                  <a:pt x="0" y="1039400"/>
                </a:lnTo>
                <a:lnTo>
                  <a:pt x="0" y="0"/>
                </a:lnTo>
                <a:close/>
              </a:path>
            </a:pathLst>
          </a:custGeom>
          <a:blipFill>
            <a:blip r:embed="rId3"/>
            <a:stretch>
              <a:fillRect t="-510396"/>
            </a:stretch>
          </a:blipFill>
        </p:spPr>
        <p:txBody>
          <a:bodyPr/>
          <a:lstStyle/>
          <a:p>
            <a:endParaRPr lang="en-US"/>
          </a:p>
        </p:txBody>
      </p:sp>
      <p:sp>
        <p:nvSpPr>
          <p:cNvPr id="3" name="Freeform 3"/>
          <p:cNvSpPr/>
          <p:nvPr/>
        </p:nvSpPr>
        <p:spPr>
          <a:xfrm rot="-5400000" flipV="1">
            <a:off x="12030214" y="4623800"/>
            <a:ext cx="11106271" cy="1039399"/>
          </a:xfrm>
          <a:custGeom>
            <a:avLst/>
            <a:gdLst/>
            <a:ahLst/>
            <a:cxnLst/>
            <a:rect l="l" t="t" r="r" b="b"/>
            <a:pathLst>
              <a:path w="11106271" h="1039399">
                <a:moveTo>
                  <a:pt x="0" y="1039400"/>
                </a:moveTo>
                <a:lnTo>
                  <a:pt x="11106272" y="1039400"/>
                </a:lnTo>
                <a:lnTo>
                  <a:pt x="11106272" y="0"/>
                </a:lnTo>
                <a:lnTo>
                  <a:pt x="0" y="0"/>
                </a:lnTo>
                <a:lnTo>
                  <a:pt x="0" y="1039400"/>
                </a:lnTo>
                <a:close/>
              </a:path>
            </a:pathLst>
          </a:custGeom>
          <a:blipFill>
            <a:blip r:embed="rId3"/>
            <a:stretch>
              <a:fillRect t="-510396"/>
            </a:stretch>
          </a:blipFill>
        </p:spPr>
        <p:txBody>
          <a:bodyPr/>
          <a:lstStyle/>
          <a:p>
            <a:endParaRPr lang="en-US"/>
          </a:p>
        </p:txBody>
      </p:sp>
      <p:sp>
        <p:nvSpPr>
          <p:cNvPr id="4" name="Freeform 4"/>
          <p:cNvSpPr/>
          <p:nvPr/>
        </p:nvSpPr>
        <p:spPr>
          <a:xfrm>
            <a:off x="2059347" y="459386"/>
            <a:ext cx="14524706" cy="9689446"/>
          </a:xfrm>
          <a:custGeom>
            <a:avLst/>
            <a:gdLst/>
            <a:ahLst/>
            <a:cxnLst/>
            <a:rect l="l" t="t" r="r" b="b"/>
            <a:pathLst>
              <a:path w="14524706" h="9689446">
                <a:moveTo>
                  <a:pt x="0" y="0"/>
                </a:moveTo>
                <a:lnTo>
                  <a:pt x="14524706" y="0"/>
                </a:lnTo>
                <a:lnTo>
                  <a:pt x="14524706" y="9689446"/>
                </a:lnTo>
                <a:lnTo>
                  <a:pt x="0" y="9689446"/>
                </a:lnTo>
                <a:lnTo>
                  <a:pt x="0" y="0"/>
                </a:lnTo>
                <a:close/>
              </a:path>
            </a:pathLst>
          </a:custGeom>
          <a:blipFill>
            <a:blip r:embed="rId4"/>
            <a:stretch>
              <a:fillRect/>
            </a:stretch>
          </a:blipFill>
        </p:spPr>
        <p:txBody>
          <a:bodyPr/>
          <a:lstStyle/>
          <a:p>
            <a:endParaRPr lang="en-US"/>
          </a:p>
        </p:txBody>
      </p:sp>
      <p:sp>
        <p:nvSpPr>
          <p:cNvPr id="5" name="TextBox 5"/>
          <p:cNvSpPr txBox="1"/>
          <p:nvPr/>
        </p:nvSpPr>
        <p:spPr>
          <a:xfrm rot="-5400000">
            <a:off x="-1823518" y="5375436"/>
            <a:ext cx="6569867" cy="1195862"/>
          </a:xfrm>
          <a:prstGeom prst="rect">
            <a:avLst/>
          </a:prstGeom>
        </p:spPr>
        <p:txBody>
          <a:bodyPr lIns="0" tIns="0" rIns="0" bIns="0" rtlCol="0" anchor="t">
            <a:spAutoFit/>
          </a:bodyPr>
          <a:lstStyle/>
          <a:p>
            <a:pPr marL="0" lvl="0" indent="0" algn="l">
              <a:lnSpc>
                <a:spcPts val="8831"/>
              </a:lnSpc>
            </a:pPr>
            <a:r>
              <a:rPr lang="en-US" sz="8831">
                <a:solidFill>
                  <a:srgbClr val="471711"/>
                </a:solidFill>
                <a:latin typeface="Bobby Jones"/>
                <a:ea typeface="Bobby Jones"/>
                <a:cs typeface="Bobby Jones"/>
                <a:sym typeface="Bobby Jones"/>
              </a:rPr>
              <a:t>NOS CHIFFRES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92C68"/>
        </a:solidFill>
        <a:effectLst/>
      </p:bgPr>
    </p:bg>
    <p:spTree>
      <p:nvGrpSpPr>
        <p:cNvPr id="1" name=""/>
        <p:cNvGrpSpPr/>
        <p:nvPr/>
      </p:nvGrpSpPr>
      <p:grpSpPr>
        <a:xfrm>
          <a:off x="0" y="0"/>
          <a:ext cx="0" cy="0"/>
          <a:chOff x="0" y="0"/>
          <a:chExt cx="0" cy="0"/>
        </a:xfrm>
      </p:grpSpPr>
      <p:sp>
        <p:nvSpPr>
          <p:cNvPr id="2" name="Freeform 2"/>
          <p:cNvSpPr/>
          <p:nvPr/>
        </p:nvSpPr>
        <p:spPr>
          <a:xfrm rot="-5400000" flipV="1">
            <a:off x="-5474989" y="4101397"/>
            <a:ext cx="11862793" cy="2084207"/>
          </a:xfrm>
          <a:custGeom>
            <a:avLst/>
            <a:gdLst/>
            <a:ahLst/>
            <a:cxnLst/>
            <a:rect l="l" t="t" r="r" b="b"/>
            <a:pathLst>
              <a:path w="11862793" h="2084207">
                <a:moveTo>
                  <a:pt x="0" y="2084206"/>
                </a:moveTo>
                <a:lnTo>
                  <a:pt x="11862793" y="2084206"/>
                </a:lnTo>
                <a:lnTo>
                  <a:pt x="11862793" y="0"/>
                </a:lnTo>
                <a:lnTo>
                  <a:pt x="0" y="0"/>
                </a:lnTo>
                <a:lnTo>
                  <a:pt x="0" y="2084206"/>
                </a:lnTo>
                <a:close/>
              </a:path>
            </a:pathLst>
          </a:custGeom>
          <a:blipFill>
            <a:blip r:embed="rId2"/>
            <a:stretch>
              <a:fillRect t="-112146" b="-112995"/>
            </a:stretch>
          </a:blipFill>
        </p:spPr>
        <p:txBody>
          <a:bodyPr/>
          <a:lstStyle/>
          <a:p>
            <a:endParaRPr lang="en-US"/>
          </a:p>
        </p:txBody>
      </p:sp>
      <p:sp>
        <p:nvSpPr>
          <p:cNvPr id="3" name="Freeform 3"/>
          <p:cNvSpPr/>
          <p:nvPr/>
        </p:nvSpPr>
        <p:spPr>
          <a:xfrm rot="5400000" flipV="1">
            <a:off x="11576287" y="4889293"/>
            <a:ext cx="11862793" cy="2084207"/>
          </a:xfrm>
          <a:custGeom>
            <a:avLst/>
            <a:gdLst/>
            <a:ahLst/>
            <a:cxnLst/>
            <a:rect l="l" t="t" r="r" b="b"/>
            <a:pathLst>
              <a:path w="11862793" h="2084207">
                <a:moveTo>
                  <a:pt x="0" y="2084207"/>
                </a:moveTo>
                <a:lnTo>
                  <a:pt x="11862793" y="2084207"/>
                </a:lnTo>
                <a:lnTo>
                  <a:pt x="11862793" y="0"/>
                </a:lnTo>
                <a:lnTo>
                  <a:pt x="0" y="0"/>
                </a:lnTo>
                <a:lnTo>
                  <a:pt x="0" y="2084207"/>
                </a:lnTo>
                <a:close/>
              </a:path>
            </a:pathLst>
          </a:custGeom>
          <a:blipFill>
            <a:blip r:embed="rId2"/>
            <a:stretch>
              <a:fillRect t="-112146" b="-112995"/>
            </a:stretch>
          </a:blipFill>
        </p:spPr>
        <p:txBody>
          <a:bodyPr/>
          <a:lstStyle/>
          <a:p>
            <a:endParaRPr lang="en-US"/>
          </a:p>
        </p:txBody>
      </p:sp>
      <p:sp>
        <p:nvSpPr>
          <p:cNvPr id="4" name="Freeform 4"/>
          <p:cNvSpPr/>
          <p:nvPr/>
        </p:nvSpPr>
        <p:spPr>
          <a:xfrm>
            <a:off x="1998390" y="379760"/>
            <a:ext cx="14364598" cy="9576399"/>
          </a:xfrm>
          <a:custGeom>
            <a:avLst/>
            <a:gdLst/>
            <a:ahLst/>
            <a:cxnLst/>
            <a:rect l="l" t="t" r="r" b="b"/>
            <a:pathLst>
              <a:path w="14364598" h="9576399">
                <a:moveTo>
                  <a:pt x="0" y="0"/>
                </a:moveTo>
                <a:lnTo>
                  <a:pt x="14364598" y="0"/>
                </a:lnTo>
                <a:lnTo>
                  <a:pt x="14364598" y="9576399"/>
                </a:lnTo>
                <a:lnTo>
                  <a:pt x="0" y="9576399"/>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BE54"/>
        </a:solidFill>
        <a:effectLst/>
      </p:bgPr>
    </p:bg>
    <p:spTree>
      <p:nvGrpSpPr>
        <p:cNvPr id="1" name=""/>
        <p:cNvGrpSpPr/>
        <p:nvPr/>
      </p:nvGrpSpPr>
      <p:grpSpPr>
        <a:xfrm>
          <a:off x="0" y="0"/>
          <a:ext cx="0" cy="0"/>
          <a:chOff x="0" y="0"/>
          <a:chExt cx="0" cy="0"/>
        </a:xfrm>
      </p:grpSpPr>
      <p:sp>
        <p:nvSpPr>
          <p:cNvPr id="2" name="Freeform 2"/>
          <p:cNvSpPr/>
          <p:nvPr/>
        </p:nvSpPr>
        <p:spPr>
          <a:xfrm rot="-5400000">
            <a:off x="12431322" y="5016877"/>
            <a:ext cx="11106271" cy="1072517"/>
          </a:xfrm>
          <a:custGeom>
            <a:avLst/>
            <a:gdLst/>
            <a:ahLst/>
            <a:cxnLst/>
            <a:rect l="l" t="t" r="r" b="b"/>
            <a:pathLst>
              <a:path w="11106271" h="1072517">
                <a:moveTo>
                  <a:pt x="0" y="0"/>
                </a:moveTo>
                <a:lnTo>
                  <a:pt x="11106272" y="0"/>
                </a:lnTo>
                <a:lnTo>
                  <a:pt x="11106272" y="1072517"/>
                </a:lnTo>
                <a:lnTo>
                  <a:pt x="0" y="1072517"/>
                </a:lnTo>
                <a:lnTo>
                  <a:pt x="0" y="0"/>
                </a:lnTo>
                <a:close/>
              </a:path>
            </a:pathLst>
          </a:custGeom>
          <a:blipFill>
            <a:blip r:embed="rId2"/>
            <a:stretch>
              <a:fillRect l="-1593" t="-510396" r="-1593"/>
            </a:stretch>
          </a:blipFill>
        </p:spPr>
        <p:txBody>
          <a:bodyPr/>
          <a:lstStyle/>
          <a:p>
            <a:endParaRPr lang="en-US"/>
          </a:p>
        </p:txBody>
      </p:sp>
      <p:sp>
        <p:nvSpPr>
          <p:cNvPr id="3" name="Freeform 3"/>
          <p:cNvSpPr/>
          <p:nvPr/>
        </p:nvSpPr>
        <p:spPr>
          <a:xfrm>
            <a:off x="1608993" y="116889"/>
            <a:ext cx="15127297" cy="10091435"/>
          </a:xfrm>
          <a:custGeom>
            <a:avLst/>
            <a:gdLst/>
            <a:ahLst/>
            <a:cxnLst/>
            <a:rect l="l" t="t" r="r" b="b"/>
            <a:pathLst>
              <a:path w="15127297" h="10091435">
                <a:moveTo>
                  <a:pt x="0" y="0"/>
                </a:moveTo>
                <a:lnTo>
                  <a:pt x="15127297" y="0"/>
                </a:lnTo>
                <a:lnTo>
                  <a:pt x="15127297" y="10091435"/>
                </a:lnTo>
                <a:lnTo>
                  <a:pt x="0" y="10091435"/>
                </a:lnTo>
                <a:lnTo>
                  <a:pt x="0" y="0"/>
                </a:lnTo>
                <a:close/>
              </a:path>
            </a:pathLst>
          </a:custGeom>
          <a:blipFill>
            <a:blip r:embed="rId3"/>
            <a:stretch>
              <a:fillRect/>
            </a:stretch>
          </a:blipFill>
        </p:spPr>
        <p:txBody>
          <a:bodyPr/>
          <a:lstStyle/>
          <a:p>
            <a:endParaRPr lang="en-US"/>
          </a:p>
        </p:txBody>
      </p:sp>
      <p:sp>
        <p:nvSpPr>
          <p:cNvPr id="4" name="Freeform 4"/>
          <p:cNvSpPr/>
          <p:nvPr/>
        </p:nvSpPr>
        <p:spPr>
          <a:xfrm rot="5400000">
            <a:off x="-5016877" y="4894664"/>
            <a:ext cx="11106271" cy="1072517"/>
          </a:xfrm>
          <a:custGeom>
            <a:avLst/>
            <a:gdLst/>
            <a:ahLst/>
            <a:cxnLst/>
            <a:rect l="l" t="t" r="r" b="b"/>
            <a:pathLst>
              <a:path w="11106271" h="1072517">
                <a:moveTo>
                  <a:pt x="0" y="0"/>
                </a:moveTo>
                <a:lnTo>
                  <a:pt x="11106271" y="0"/>
                </a:lnTo>
                <a:lnTo>
                  <a:pt x="11106271" y="1072517"/>
                </a:lnTo>
                <a:lnTo>
                  <a:pt x="0" y="1072517"/>
                </a:lnTo>
                <a:lnTo>
                  <a:pt x="0" y="0"/>
                </a:lnTo>
                <a:close/>
              </a:path>
            </a:pathLst>
          </a:custGeom>
          <a:blipFill>
            <a:blip r:embed="rId2"/>
            <a:stretch>
              <a:fillRect l="-1593" t="-510396" r="-1593"/>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a:off x="1551448" y="81799"/>
            <a:ext cx="15025005" cy="10016670"/>
          </a:xfrm>
          <a:custGeom>
            <a:avLst/>
            <a:gdLst/>
            <a:ahLst/>
            <a:cxnLst/>
            <a:rect l="l" t="t" r="r" b="b"/>
            <a:pathLst>
              <a:path w="15025005" h="10016670">
                <a:moveTo>
                  <a:pt x="0" y="0"/>
                </a:moveTo>
                <a:lnTo>
                  <a:pt x="15025005" y="0"/>
                </a:lnTo>
                <a:lnTo>
                  <a:pt x="15025005" y="10016670"/>
                </a:lnTo>
                <a:lnTo>
                  <a:pt x="0" y="10016670"/>
                </a:lnTo>
                <a:lnTo>
                  <a:pt x="0" y="0"/>
                </a:lnTo>
                <a:close/>
              </a:path>
            </a:pathLst>
          </a:custGeom>
          <a:blipFill>
            <a:blip r:embed="rId2">
              <a:alphaModFix amt="90000"/>
            </a:blip>
            <a:stretch>
              <a:fillRect/>
            </a:stretch>
          </a:blipFill>
        </p:spPr>
        <p:txBody>
          <a:bodyPr/>
          <a:lstStyle/>
          <a:p>
            <a:endParaRPr lang="en-US"/>
          </a:p>
        </p:txBody>
      </p:sp>
      <p:sp>
        <p:nvSpPr>
          <p:cNvPr id="3" name="Freeform 3"/>
          <p:cNvSpPr/>
          <p:nvPr/>
        </p:nvSpPr>
        <p:spPr>
          <a:xfrm rot="-5400000">
            <a:off x="-4872718" y="4607242"/>
            <a:ext cx="11106271" cy="1072517"/>
          </a:xfrm>
          <a:custGeom>
            <a:avLst/>
            <a:gdLst/>
            <a:ahLst/>
            <a:cxnLst/>
            <a:rect l="l" t="t" r="r" b="b"/>
            <a:pathLst>
              <a:path w="11106271" h="1072517">
                <a:moveTo>
                  <a:pt x="0" y="0"/>
                </a:moveTo>
                <a:lnTo>
                  <a:pt x="11106272" y="0"/>
                </a:lnTo>
                <a:lnTo>
                  <a:pt x="11106272" y="1072516"/>
                </a:lnTo>
                <a:lnTo>
                  <a:pt x="0" y="1072516"/>
                </a:lnTo>
                <a:lnTo>
                  <a:pt x="0" y="0"/>
                </a:lnTo>
                <a:close/>
              </a:path>
            </a:pathLst>
          </a:custGeom>
          <a:blipFill>
            <a:blip r:embed="rId3"/>
            <a:stretch>
              <a:fillRect l="-1593" t="-510396" r="-1593"/>
            </a:stretch>
          </a:blipFill>
        </p:spPr>
        <p:txBody>
          <a:bodyPr/>
          <a:lstStyle/>
          <a:p>
            <a:endParaRPr lang="en-US"/>
          </a:p>
        </p:txBody>
      </p:sp>
      <p:sp>
        <p:nvSpPr>
          <p:cNvPr id="4" name="Freeform 4"/>
          <p:cNvSpPr/>
          <p:nvPr/>
        </p:nvSpPr>
        <p:spPr>
          <a:xfrm rot="-5400000">
            <a:off x="11931891" y="4644562"/>
            <a:ext cx="11106271" cy="1817147"/>
          </a:xfrm>
          <a:custGeom>
            <a:avLst/>
            <a:gdLst/>
            <a:ahLst/>
            <a:cxnLst/>
            <a:rect l="l" t="t" r="r" b="b"/>
            <a:pathLst>
              <a:path w="11106271" h="1817147">
                <a:moveTo>
                  <a:pt x="0" y="0"/>
                </a:moveTo>
                <a:lnTo>
                  <a:pt x="11106271" y="0"/>
                </a:lnTo>
                <a:lnTo>
                  <a:pt x="11106271" y="1817147"/>
                </a:lnTo>
                <a:lnTo>
                  <a:pt x="0" y="1817147"/>
                </a:lnTo>
                <a:lnTo>
                  <a:pt x="0" y="0"/>
                </a:lnTo>
                <a:close/>
              </a:path>
            </a:pathLst>
          </a:custGeom>
          <a:blipFill>
            <a:blip r:embed="rId3"/>
            <a:stretch>
              <a:fillRect t="-249143"/>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a:off x="1216677" y="81718"/>
            <a:ext cx="15105175" cy="10070117"/>
          </a:xfrm>
          <a:custGeom>
            <a:avLst/>
            <a:gdLst/>
            <a:ahLst/>
            <a:cxnLst/>
            <a:rect l="l" t="t" r="r" b="b"/>
            <a:pathLst>
              <a:path w="15105175" h="10070117">
                <a:moveTo>
                  <a:pt x="0" y="0"/>
                </a:moveTo>
                <a:lnTo>
                  <a:pt x="15105175" y="0"/>
                </a:lnTo>
                <a:lnTo>
                  <a:pt x="15105175" y="10070117"/>
                </a:lnTo>
                <a:lnTo>
                  <a:pt x="0" y="10070117"/>
                </a:lnTo>
                <a:lnTo>
                  <a:pt x="0" y="0"/>
                </a:lnTo>
                <a:close/>
              </a:path>
            </a:pathLst>
          </a:custGeom>
          <a:blipFill>
            <a:blip r:embed="rId3">
              <a:alphaModFix amt="90000"/>
            </a:blip>
            <a:stretch>
              <a:fillRect/>
            </a:stretch>
          </a:blipFill>
        </p:spPr>
        <p:txBody>
          <a:bodyPr/>
          <a:lstStyle/>
          <a:p>
            <a:endParaRPr lang="en-US"/>
          </a:p>
        </p:txBody>
      </p:sp>
      <p:sp>
        <p:nvSpPr>
          <p:cNvPr id="3" name="Freeform 3"/>
          <p:cNvSpPr/>
          <p:nvPr/>
        </p:nvSpPr>
        <p:spPr>
          <a:xfrm rot="5332208">
            <a:off x="-4838586" y="4200610"/>
            <a:ext cx="10802995" cy="1345357"/>
          </a:xfrm>
          <a:custGeom>
            <a:avLst/>
            <a:gdLst/>
            <a:ahLst/>
            <a:cxnLst/>
            <a:rect l="l" t="t" r="r" b="b"/>
            <a:pathLst>
              <a:path w="10802995" h="1345357">
                <a:moveTo>
                  <a:pt x="0" y="0"/>
                </a:moveTo>
                <a:lnTo>
                  <a:pt x="10802995" y="0"/>
                </a:lnTo>
                <a:lnTo>
                  <a:pt x="10802995" y="1345357"/>
                </a:lnTo>
                <a:lnTo>
                  <a:pt x="0" y="1345357"/>
                </a:lnTo>
                <a:lnTo>
                  <a:pt x="0" y="0"/>
                </a:lnTo>
                <a:close/>
              </a:path>
            </a:pathLst>
          </a:custGeom>
          <a:blipFill>
            <a:blip r:embed="rId4"/>
            <a:stretch>
              <a:fillRect l="-17505" t="-70848" r="-44735" b="-609185"/>
            </a:stretch>
          </a:blipFill>
        </p:spPr>
        <p:txBody>
          <a:bodyPr/>
          <a:lstStyle/>
          <a:p>
            <a:endParaRPr lang="en-US"/>
          </a:p>
        </p:txBody>
      </p:sp>
      <p:sp>
        <p:nvSpPr>
          <p:cNvPr id="4" name="Freeform 4"/>
          <p:cNvSpPr/>
          <p:nvPr/>
        </p:nvSpPr>
        <p:spPr>
          <a:xfrm rot="5332208">
            <a:off x="11912882" y="3831746"/>
            <a:ext cx="10802995" cy="2097924"/>
          </a:xfrm>
          <a:custGeom>
            <a:avLst/>
            <a:gdLst/>
            <a:ahLst/>
            <a:cxnLst/>
            <a:rect l="l" t="t" r="r" b="b"/>
            <a:pathLst>
              <a:path w="10802995" h="2097924">
                <a:moveTo>
                  <a:pt x="0" y="0"/>
                </a:moveTo>
                <a:lnTo>
                  <a:pt x="10802995" y="0"/>
                </a:lnTo>
                <a:lnTo>
                  <a:pt x="10802995" y="2097924"/>
                </a:lnTo>
                <a:lnTo>
                  <a:pt x="0" y="2097924"/>
                </a:lnTo>
                <a:lnTo>
                  <a:pt x="0" y="0"/>
                </a:lnTo>
                <a:close/>
              </a:path>
            </a:pathLst>
          </a:custGeom>
          <a:blipFill>
            <a:blip r:embed="rId4"/>
            <a:stretch>
              <a:fillRect l="-17505" t="-32319" r="-44735" b="-367900"/>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332208">
            <a:off x="10269702" y="4571779"/>
            <a:ext cx="13744635" cy="2298522"/>
          </a:xfrm>
          <a:custGeom>
            <a:avLst/>
            <a:gdLst/>
            <a:ahLst/>
            <a:cxnLst/>
            <a:rect l="l" t="t" r="r" b="b"/>
            <a:pathLst>
              <a:path w="13744635" h="2298522">
                <a:moveTo>
                  <a:pt x="0" y="0"/>
                </a:moveTo>
                <a:lnTo>
                  <a:pt x="13744634" y="0"/>
                </a:lnTo>
                <a:lnTo>
                  <a:pt x="13744634" y="2298522"/>
                </a:lnTo>
                <a:lnTo>
                  <a:pt x="0" y="2298522"/>
                </a:lnTo>
                <a:lnTo>
                  <a:pt x="0" y="0"/>
                </a:lnTo>
                <a:close/>
              </a:path>
            </a:pathLst>
          </a:custGeom>
          <a:blipFill>
            <a:blip r:embed="rId3"/>
            <a:stretch>
              <a:fillRect l="-13759" r="-13759" b="-356564"/>
            </a:stretch>
          </a:blipFill>
        </p:spPr>
        <p:txBody>
          <a:bodyPr/>
          <a:lstStyle/>
          <a:p>
            <a:endParaRPr lang="en-US"/>
          </a:p>
        </p:txBody>
      </p:sp>
      <p:sp>
        <p:nvSpPr>
          <p:cNvPr id="3" name="Freeform 3"/>
          <p:cNvSpPr/>
          <p:nvPr/>
        </p:nvSpPr>
        <p:spPr>
          <a:xfrm rot="-5400000">
            <a:off x="12215165" y="4888743"/>
            <a:ext cx="11106271" cy="1039399"/>
          </a:xfrm>
          <a:custGeom>
            <a:avLst/>
            <a:gdLst/>
            <a:ahLst/>
            <a:cxnLst/>
            <a:rect l="l" t="t" r="r" b="b"/>
            <a:pathLst>
              <a:path w="11106271" h="1039399">
                <a:moveTo>
                  <a:pt x="0" y="0"/>
                </a:moveTo>
                <a:lnTo>
                  <a:pt x="11106271" y="0"/>
                </a:lnTo>
                <a:lnTo>
                  <a:pt x="11106271" y="1039399"/>
                </a:lnTo>
                <a:lnTo>
                  <a:pt x="0" y="1039399"/>
                </a:lnTo>
                <a:lnTo>
                  <a:pt x="0" y="0"/>
                </a:lnTo>
                <a:close/>
              </a:path>
            </a:pathLst>
          </a:custGeom>
          <a:blipFill>
            <a:blip r:embed="rId4"/>
            <a:stretch>
              <a:fillRect t="-510396"/>
            </a:stretch>
          </a:blipFill>
        </p:spPr>
        <p:txBody>
          <a:bodyPr/>
          <a:lstStyle/>
          <a:p>
            <a:endParaRPr lang="en-US"/>
          </a:p>
        </p:txBody>
      </p:sp>
      <p:sp>
        <p:nvSpPr>
          <p:cNvPr id="4" name="Freeform 4"/>
          <p:cNvSpPr/>
          <p:nvPr/>
        </p:nvSpPr>
        <p:spPr>
          <a:xfrm rot="-5400000">
            <a:off x="10923711" y="5033436"/>
            <a:ext cx="11106271" cy="1039399"/>
          </a:xfrm>
          <a:custGeom>
            <a:avLst/>
            <a:gdLst/>
            <a:ahLst/>
            <a:cxnLst/>
            <a:rect l="l" t="t" r="r" b="b"/>
            <a:pathLst>
              <a:path w="11106271" h="1039399">
                <a:moveTo>
                  <a:pt x="0" y="0"/>
                </a:moveTo>
                <a:lnTo>
                  <a:pt x="11106271" y="0"/>
                </a:lnTo>
                <a:lnTo>
                  <a:pt x="11106271" y="1039399"/>
                </a:lnTo>
                <a:lnTo>
                  <a:pt x="0" y="1039399"/>
                </a:lnTo>
                <a:lnTo>
                  <a:pt x="0" y="0"/>
                </a:lnTo>
                <a:close/>
              </a:path>
            </a:pathLst>
          </a:custGeom>
          <a:blipFill>
            <a:blip r:embed="rId4"/>
            <a:stretch>
              <a:fillRect t="-510396"/>
            </a:stretch>
          </a:blipFill>
        </p:spPr>
        <p:txBody>
          <a:bodyPr/>
          <a:lstStyle/>
          <a:p>
            <a:endParaRPr lang="en-US"/>
          </a:p>
        </p:txBody>
      </p:sp>
      <p:sp>
        <p:nvSpPr>
          <p:cNvPr id="5" name="Freeform 5"/>
          <p:cNvSpPr/>
          <p:nvPr/>
        </p:nvSpPr>
        <p:spPr>
          <a:xfrm>
            <a:off x="237306" y="202985"/>
            <a:ext cx="15412433" cy="10274955"/>
          </a:xfrm>
          <a:custGeom>
            <a:avLst/>
            <a:gdLst/>
            <a:ahLst/>
            <a:cxnLst/>
            <a:rect l="l" t="t" r="r" b="b"/>
            <a:pathLst>
              <a:path w="15412433" h="10274955">
                <a:moveTo>
                  <a:pt x="0" y="0"/>
                </a:moveTo>
                <a:lnTo>
                  <a:pt x="15412433" y="0"/>
                </a:lnTo>
                <a:lnTo>
                  <a:pt x="15412433" y="10274955"/>
                </a:lnTo>
                <a:lnTo>
                  <a:pt x="0" y="10274955"/>
                </a:lnTo>
                <a:lnTo>
                  <a:pt x="0" y="0"/>
                </a:lnTo>
                <a:close/>
              </a:path>
            </a:pathLst>
          </a:custGeom>
          <a:blipFill>
            <a:blip r:embed="rId5">
              <a:alphaModFix amt="91000"/>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8E53"/>
        </a:solidFill>
        <a:effectLst/>
      </p:bgPr>
    </p:bg>
    <p:spTree>
      <p:nvGrpSpPr>
        <p:cNvPr id="1" name=""/>
        <p:cNvGrpSpPr/>
        <p:nvPr/>
      </p:nvGrpSpPr>
      <p:grpSpPr>
        <a:xfrm>
          <a:off x="0" y="0"/>
          <a:ext cx="0" cy="0"/>
          <a:chOff x="0" y="0"/>
          <a:chExt cx="0" cy="0"/>
        </a:xfrm>
      </p:grpSpPr>
      <p:sp>
        <p:nvSpPr>
          <p:cNvPr id="2" name="Freeform 2"/>
          <p:cNvSpPr/>
          <p:nvPr/>
        </p:nvSpPr>
        <p:spPr>
          <a:xfrm rot="-5400000" flipV="1">
            <a:off x="7218531" y="5428"/>
            <a:ext cx="11862793" cy="10276145"/>
          </a:xfrm>
          <a:custGeom>
            <a:avLst/>
            <a:gdLst/>
            <a:ahLst/>
            <a:cxnLst/>
            <a:rect l="l" t="t" r="r" b="b"/>
            <a:pathLst>
              <a:path w="11862793" h="10276145">
                <a:moveTo>
                  <a:pt x="0" y="10276144"/>
                </a:moveTo>
                <a:lnTo>
                  <a:pt x="11862793" y="10276144"/>
                </a:lnTo>
                <a:lnTo>
                  <a:pt x="11862793" y="0"/>
                </a:lnTo>
                <a:lnTo>
                  <a:pt x="0" y="0"/>
                </a:lnTo>
                <a:lnTo>
                  <a:pt x="0" y="1027614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316532" y="0"/>
            <a:ext cx="7080276" cy="11216166"/>
            <a:chOff x="0" y="0"/>
            <a:chExt cx="3566824" cy="5650357"/>
          </a:xfrm>
        </p:grpSpPr>
        <p:sp>
          <p:nvSpPr>
            <p:cNvPr id="4" name="Freeform 4"/>
            <p:cNvSpPr/>
            <p:nvPr/>
          </p:nvSpPr>
          <p:spPr>
            <a:xfrm>
              <a:off x="-118938" y="24"/>
              <a:ext cx="3687388" cy="5650281"/>
            </a:xfrm>
            <a:custGeom>
              <a:avLst/>
              <a:gdLst/>
              <a:ahLst/>
              <a:cxnLst/>
              <a:rect l="l" t="t" r="r" b="b"/>
              <a:pathLst>
                <a:path w="3687388" h="5650281">
                  <a:moveTo>
                    <a:pt x="3682123" y="341352"/>
                  </a:moveTo>
                  <a:cubicBezTo>
                    <a:pt x="3673490" y="356592"/>
                    <a:pt x="3641100" y="485624"/>
                    <a:pt x="3650660" y="514326"/>
                  </a:cubicBezTo>
                  <a:cubicBezTo>
                    <a:pt x="3661005" y="508865"/>
                    <a:pt x="3611064" y="589383"/>
                    <a:pt x="3636819" y="687173"/>
                  </a:cubicBezTo>
                  <a:cubicBezTo>
                    <a:pt x="3629471" y="705080"/>
                    <a:pt x="3676844" y="723241"/>
                    <a:pt x="3672920" y="761087"/>
                  </a:cubicBezTo>
                  <a:cubicBezTo>
                    <a:pt x="3665999" y="780264"/>
                    <a:pt x="3640886" y="774041"/>
                    <a:pt x="3661005" y="800076"/>
                  </a:cubicBezTo>
                  <a:cubicBezTo>
                    <a:pt x="3665215" y="884531"/>
                    <a:pt x="3695287" y="916408"/>
                    <a:pt x="3606355" y="1150342"/>
                  </a:cubicBezTo>
                  <a:cubicBezTo>
                    <a:pt x="3589660" y="1146405"/>
                    <a:pt x="3544213" y="1403707"/>
                    <a:pt x="3481430" y="1596112"/>
                  </a:cubicBezTo>
                  <a:cubicBezTo>
                    <a:pt x="3490490" y="1632434"/>
                    <a:pt x="3500550" y="1649071"/>
                    <a:pt x="3479360" y="1715746"/>
                  </a:cubicBezTo>
                  <a:cubicBezTo>
                    <a:pt x="3483071" y="1732510"/>
                    <a:pt x="3519100" y="1762482"/>
                    <a:pt x="3500336" y="1806805"/>
                  </a:cubicBezTo>
                  <a:cubicBezTo>
                    <a:pt x="3480431" y="1890498"/>
                    <a:pt x="3481358" y="2085443"/>
                    <a:pt x="3506186" y="2116812"/>
                  </a:cubicBezTo>
                  <a:cubicBezTo>
                    <a:pt x="3520527" y="2108049"/>
                    <a:pt x="3470300" y="2274038"/>
                    <a:pt x="3496626" y="2282928"/>
                  </a:cubicBezTo>
                  <a:cubicBezTo>
                    <a:pt x="3488065" y="2340205"/>
                    <a:pt x="3522167" y="2373479"/>
                    <a:pt x="3448825" y="2494637"/>
                  </a:cubicBezTo>
                  <a:cubicBezTo>
                    <a:pt x="3391535" y="2555597"/>
                    <a:pt x="3460454" y="2604238"/>
                    <a:pt x="3404520" y="2691106"/>
                  </a:cubicBezTo>
                  <a:cubicBezTo>
                    <a:pt x="3427279" y="2724888"/>
                    <a:pt x="3370559" y="2747494"/>
                    <a:pt x="3411298" y="2906752"/>
                  </a:cubicBezTo>
                  <a:cubicBezTo>
                    <a:pt x="3416648" y="2916150"/>
                    <a:pt x="3385185" y="2965045"/>
                    <a:pt x="3375696" y="3006701"/>
                  </a:cubicBezTo>
                  <a:cubicBezTo>
                    <a:pt x="3401238" y="3056358"/>
                    <a:pt x="3372985" y="3053056"/>
                    <a:pt x="3364281" y="3139416"/>
                  </a:cubicBezTo>
                  <a:cubicBezTo>
                    <a:pt x="3317693" y="3204313"/>
                    <a:pt x="3319262" y="3234412"/>
                    <a:pt x="3275100" y="3332075"/>
                  </a:cubicBezTo>
                  <a:cubicBezTo>
                    <a:pt x="3287942" y="3324836"/>
                    <a:pt x="3303638" y="3373223"/>
                    <a:pt x="3265896" y="3486634"/>
                  </a:cubicBezTo>
                  <a:cubicBezTo>
                    <a:pt x="3263399" y="3506319"/>
                    <a:pt x="3212459" y="3525369"/>
                    <a:pt x="3199902" y="3570327"/>
                  </a:cubicBezTo>
                  <a:cubicBezTo>
                    <a:pt x="3182993" y="3590647"/>
                    <a:pt x="3217453" y="3622778"/>
                    <a:pt x="3179141" y="3623794"/>
                  </a:cubicBezTo>
                  <a:cubicBezTo>
                    <a:pt x="3183992" y="3670022"/>
                    <a:pt x="3153028" y="3658973"/>
                    <a:pt x="3145323" y="3679039"/>
                  </a:cubicBezTo>
                  <a:cubicBezTo>
                    <a:pt x="3169652" y="3705963"/>
                    <a:pt x="3151388" y="3700375"/>
                    <a:pt x="3171150" y="3715615"/>
                  </a:cubicBezTo>
                  <a:cubicBezTo>
                    <a:pt x="3169866" y="3787751"/>
                    <a:pt x="3110935" y="3891891"/>
                    <a:pt x="3114502" y="3981553"/>
                  </a:cubicBezTo>
                  <a:cubicBezTo>
                    <a:pt x="3094026" y="4069564"/>
                    <a:pt x="3108866" y="4105505"/>
                    <a:pt x="3079329" y="4201898"/>
                  </a:cubicBezTo>
                  <a:cubicBezTo>
                    <a:pt x="3100233" y="4213328"/>
                    <a:pt x="3085251" y="4227044"/>
                    <a:pt x="3061065" y="4305022"/>
                  </a:cubicBezTo>
                  <a:cubicBezTo>
                    <a:pt x="3086678" y="4330803"/>
                    <a:pt x="3077117" y="4389604"/>
                    <a:pt x="3050292" y="4458438"/>
                  </a:cubicBezTo>
                  <a:cubicBezTo>
                    <a:pt x="3095738" y="4505682"/>
                    <a:pt x="3069483" y="4653637"/>
                    <a:pt x="3044513" y="4712692"/>
                  </a:cubicBezTo>
                  <a:cubicBezTo>
                    <a:pt x="3051933" y="4761587"/>
                    <a:pt x="3039661" y="4813403"/>
                    <a:pt x="3008840" y="4856964"/>
                  </a:cubicBezTo>
                  <a:cubicBezTo>
                    <a:pt x="2987223" y="4957802"/>
                    <a:pt x="2979089" y="5041241"/>
                    <a:pt x="2890193" y="5143730"/>
                  </a:cubicBezTo>
                  <a:cubicBezTo>
                    <a:pt x="2865151" y="5222597"/>
                    <a:pt x="2867292" y="5273905"/>
                    <a:pt x="2817992" y="5379188"/>
                  </a:cubicBezTo>
                  <a:cubicBezTo>
                    <a:pt x="2798372" y="5416399"/>
                    <a:pt x="2774900" y="5374870"/>
                    <a:pt x="2779252" y="5441291"/>
                  </a:cubicBezTo>
                  <a:cubicBezTo>
                    <a:pt x="2751570" y="5459960"/>
                    <a:pt x="2787242" y="5518634"/>
                    <a:pt x="2723389" y="5568545"/>
                  </a:cubicBezTo>
                  <a:cubicBezTo>
                    <a:pt x="2733948" y="5628743"/>
                    <a:pt x="2762700" y="5658334"/>
                    <a:pt x="2644267" y="5638395"/>
                  </a:cubicBezTo>
                  <a:cubicBezTo>
                    <a:pt x="1861541" y="5635601"/>
                    <a:pt x="1098006" y="5646650"/>
                    <a:pt x="278893" y="5634204"/>
                  </a:cubicBezTo>
                  <a:cubicBezTo>
                    <a:pt x="232377" y="5626584"/>
                    <a:pt x="119651" y="5718786"/>
                    <a:pt x="144265" y="5531461"/>
                  </a:cubicBezTo>
                  <a:cubicBezTo>
                    <a:pt x="150401" y="3886557"/>
                    <a:pt x="134420" y="2199489"/>
                    <a:pt x="137345" y="559538"/>
                  </a:cubicBezTo>
                  <a:cubicBezTo>
                    <a:pt x="224529" y="-200938"/>
                    <a:pt x="-1101532" y="48236"/>
                    <a:pt x="3002062" y="9755"/>
                  </a:cubicBezTo>
                  <a:cubicBezTo>
                    <a:pt x="3202542" y="17883"/>
                    <a:pt x="3491989" y="-15010"/>
                    <a:pt x="3671921" y="20550"/>
                  </a:cubicBezTo>
                  <a:cubicBezTo>
                    <a:pt x="3695795" y="33631"/>
                    <a:pt x="3685889" y="313666"/>
                    <a:pt x="3682123" y="341352"/>
                  </a:cubicBezTo>
                  <a:close/>
                </a:path>
              </a:pathLst>
            </a:custGeom>
            <a:blipFill>
              <a:blip r:embed="rId3"/>
              <a:stretch>
                <a:fillRect l="-85686" r="-86125"/>
              </a:stretch>
            </a:blipFill>
          </p:spPr>
          <p:txBody>
            <a:bodyPr/>
            <a:lstStyle/>
            <a:p>
              <a:endParaRPr lang="en-US"/>
            </a:p>
          </p:txBody>
        </p:sp>
      </p:grpSp>
      <p:sp>
        <p:nvSpPr>
          <p:cNvPr id="5" name="Freeform 5"/>
          <p:cNvSpPr/>
          <p:nvPr/>
        </p:nvSpPr>
        <p:spPr>
          <a:xfrm rot="-5400000" flipV="1">
            <a:off x="-5474989" y="4101397"/>
            <a:ext cx="11862793" cy="2084207"/>
          </a:xfrm>
          <a:custGeom>
            <a:avLst/>
            <a:gdLst/>
            <a:ahLst/>
            <a:cxnLst/>
            <a:rect l="l" t="t" r="r" b="b"/>
            <a:pathLst>
              <a:path w="11862793" h="2084207">
                <a:moveTo>
                  <a:pt x="0" y="2084206"/>
                </a:moveTo>
                <a:lnTo>
                  <a:pt x="11862793" y="2084206"/>
                </a:lnTo>
                <a:lnTo>
                  <a:pt x="11862793" y="0"/>
                </a:lnTo>
                <a:lnTo>
                  <a:pt x="0" y="0"/>
                </a:lnTo>
                <a:lnTo>
                  <a:pt x="0" y="2084206"/>
                </a:lnTo>
                <a:close/>
              </a:path>
            </a:pathLst>
          </a:custGeom>
          <a:blipFill>
            <a:blip r:embed="rId4"/>
            <a:stretch>
              <a:fillRect t="-112146" b="-112995"/>
            </a:stretch>
          </a:blipFill>
        </p:spPr>
        <p:txBody>
          <a:bodyPr/>
          <a:lstStyle/>
          <a:p>
            <a:endParaRPr lang="en-US"/>
          </a:p>
        </p:txBody>
      </p:sp>
      <p:sp>
        <p:nvSpPr>
          <p:cNvPr id="6" name="TextBox 6"/>
          <p:cNvSpPr txBox="1"/>
          <p:nvPr/>
        </p:nvSpPr>
        <p:spPr>
          <a:xfrm>
            <a:off x="9980276" y="76200"/>
            <a:ext cx="5581579" cy="690729"/>
          </a:xfrm>
          <a:prstGeom prst="rect">
            <a:avLst/>
          </a:prstGeom>
        </p:spPr>
        <p:txBody>
          <a:bodyPr lIns="0" tIns="0" rIns="0" bIns="0" rtlCol="0" anchor="t">
            <a:spAutoFit/>
          </a:bodyPr>
          <a:lstStyle/>
          <a:p>
            <a:pPr marL="0" lvl="0" indent="0" algn="r">
              <a:lnSpc>
                <a:spcPts val="5069"/>
              </a:lnSpc>
            </a:pPr>
            <a:r>
              <a:rPr lang="en-US" sz="5069">
                <a:solidFill>
                  <a:srgbClr val="471711"/>
                </a:solidFill>
                <a:latin typeface="Bobby Jones"/>
                <a:ea typeface="Bobby Jones"/>
                <a:cs typeface="Bobby Jones"/>
                <a:sym typeface="Bobby Jones"/>
              </a:rPr>
              <a:t>notre emplacement</a:t>
            </a:r>
          </a:p>
        </p:txBody>
      </p:sp>
      <p:sp>
        <p:nvSpPr>
          <p:cNvPr id="7" name="TextBox 7"/>
          <p:cNvSpPr txBox="1"/>
          <p:nvPr/>
        </p:nvSpPr>
        <p:spPr>
          <a:xfrm>
            <a:off x="9550481" y="1252385"/>
            <a:ext cx="5185340" cy="2030577"/>
          </a:xfrm>
          <a:prstGeom prst="rect">
            <a:avLst/>
          </a:prstGeom>
        </p:spPr>
        <p:txBody>
          <a:bodyPr lIns="0" tIns="0" rIns="0" bIns="0" rtlCol="0" anchor="t">
            <a:spAutoFit/>
          </a:bodyPr>
          <a:lstStyle/>
          <a:p>
            <a:pPr marL="0" lvl="0" indent="0" algn="r">
              <a:lnSpc>
                <a:spcPts val="3068"/>
              </a:lnSpc>
            </a:pPr>
            <a:r>
              <a:rPr lang="en-US" sz="3068" b="1">
                <a:solidFill>
                  <a:srgbClr val="471711"/>
                </a:solidFill>
                <a:latin typeface="Mont Bold"/>
                <a:ea typeface="Mont Bold"/>
                <a:cs typeface="Mont Bold"/>
                <a:sym typeface="Mont Bold"/>
              </a:rPr>
              <a:t>75, rue School, Gesgapegiag (Québec) G0C 1Y1</a:t>
            </a:r>
          </a:p>
          <a:p>
            <a:pPr marL="0" lvl="0" indent="0" algn="r">
              <a:lnSpc>
                <a:spcPts val="3068"/>
              </a:lnSpc>
            </a:pPr>
            <a:r>
              <a:rPr lang="en-US" sz="3068" b="1">
                <a:solidFill>
                  <a:srgbClr val="471711"/>
                </a:solidFill>
                <a:latin typeface="Mont Bold"/>
                <a:ea typeface="Mont Bold"/>
                <a:cs typeface="Mont Bold"/>
                <a:sym typeface="Mont Bold"/>
              </a:rPr>
              <a:t>418.759.3006 info@walgwan.com</a:t>
            </a:r>
          </a:p>
        </p:txBody>
      </p:sp>
      <p:sp>
        <p:nvSpPr>
          <p:cNvPr id="8" name="TextBox 8"/>
          <p:cNvSpPr txBox="1"/>
          <p:nvPr/>
        </p:nvSpPr>
        <p:spPr>
          <a:xfrm>
            <a:off x="7287955" y="3859218"/>
            <a:ext cx="10421590" cy="5067300"/>
          </a:xfrm>
          <a:prstGeom prst="rect">
            <a:avLst/>
          </a:prstGeom>
        </p:spPr>
        <p:txBody>
          <a:bodyPr lIns="0" tIns="0" rIns="0" bIns="0" rtlCol="0" anchor="t">
            <a:spAutoFit/>
          </a:bodyPr>
          <a:lstStyle/>
          <a:p>
            <a:pPr marL="0" lvl="0" indent="0" algn="just">
              <a:lnSpc>
                <a:spcPts val="2867"/>
              </a:lnSpc>
            </a:pPr>
            <a:r>
              <a:rPr lang="en-US" sz="2389">
                <a:solidFill>
                  <a:srgbClr val="471711"/>
                </a:solidFill>
                <a:latin typeface="Be Vietnam"/>
                <a:ea typeface="Be Vietnam"/>
                <a:cs typeface="Be Vietnam"/>
                <a:sym typeface="Be Vietnam"/>
              </a:rPr>
              <a:t>Notre mission est de travailler en partenariat avec les familles et les communautés pour…...S’engager et soutenir l’autonomisation de chaque jeune qui sollicite de l’aide dans son parcours personnel vers un bien-être durable, holistique et culturellement enraciné, et vers une vie saine et épanouissante.</a:t>
            </a:r>
          </a:p>
          <a:p>
            <a:pPr marL="0" lvl="0" indent="0" algn="just">
              <a:lnSpc>
                <a:spcPts val="2867"/>
              </a:lnSpc>
            </a:pPr>
            <a:endParaRPr lang="en-US" sz="2389">
              <a:solidFill>
                <a:srgbClr val="471711"/>
              </a:solidFill>
              <a:latin typeface="Be Vietnam"/>
              <a:ea typeface="Be Vietnam"/>
              <a:cs typeface="Be Vietnam"/>
              <a:sym typeface="Be Vietnam"/>
            </a:endParaRPr>
          </a:p>
          <a:p>
            <a:pPr marL="0" lvl="0" indent="0" algn="just">
              <a:lnSpc>
                <a:spcPts val="2867"/>
              </a:lnSpc>
            </a:pPr>
            <a:r>
              <a:rPr lang="en-US" sz="2389">
                <a:solidFill>
                  <a:srgbClr val="471711"/>
                </a:solidFill>
                <a:latin typeface="Be Vietnam"/>
                <a:ea typeface="Be Vietnam"/>
                <a:cs typeface="Be Vietnam"/>
                <a:sym typeface="Be Vietnam"/>
              </a:rPr>
              <a:t>Vision : Des jeunes autonomes, engagés et responsables qui prennent pleinement en main leur bien-être et leur vie et contribuent au bien-être de leurs familles et de leurs communautés.</a:t>
            </a:r>
          </a:p>
          <a:p>
            <a:pPr marL="0" lvl="0" indent="0" algn="just">
              <a:lnSpc>
                <a:spcPts val="2867"/>
              </a:lnSpc>
            </a:pPr>
            <a:endParaRPr lang="en-US" sz="2389">
              <a:solidFill>
                <a:srgbClr val="471711"/>
              </a:solidFill>
              <a:latin typeface="Be Vietnam"/>
              <a:ea typeface="Be Vietnam"/>
              <a:cs typeface="Be Vietnam"/>
              <a:sym typeface="Be Vietnam"/>
            </a:endParaRPr>
          </a:p>
          <a:p>
            <a:pPr marL="0" lvl="0" indent="0" algn="just">
              <a:lnSpc>
                <a:spcPts val="2867"/>
              </a:lnSpc>
            </a:pPr>
            <a:r>
              <a:rPr lang="en-US" sz="2389">
                <a:solidFill>
                  <a:srgbClr val="471711"/>
                </a:solidFill>
                <a:latin typeface="Be Vietnam"/>
                <a:ea typeface="Be Vietnam"/>
                <a:cs typeface="Be Vietnam"/>
                <a:sym typeface="Be Vietnam"/>
              </a:rPr>
              <a:t>Principes directeurs : Guidés par les sept principes sacrés – le respect, l’amour, le courage, l’honnêteté, la sagesse, l’humilité et la vérité – nous alignons nos actions sur les valeurs qui soutiennent notre communauté.</a:t>
            </a:r>
          </a:p>
        </p:txBody>
      </p:sp>
      <p:sp>
        <p:nvSpPr>
          <p:cNvPr id="9" name="TextBox 9"/>
          <p:cNvSpPr txBox="1"/>
          <p:nvPr/>
        </p:nvSpPr>
        <p:spPr>
          <a:xfrm>
            <a:off x="10065991" y="9565005"/>
            <a:ext cx="4669830" cy="529590"/>
          </a:xfrm>
          <a:prstGeom prst="rect">
            <a:avLst/>
          </a:prstGeom>
        </p:spPr>
        <p:txBody>
          <a:bodyPr lIns="0" tIns="0" rIns="0" bIns="0" rtlCol="0" anchor="t">
            <a:spAutoFit/>
          </a:bodyPr>
          <a:lstStyle/>
          <a:p>
            <a:pPr marL="0" lvl="0" indent="0" algn="ctr">
              <a:lnSpc>
                <a:spcPts val="4409"/>
              </a:lnSpc>
            </a:pPr>
            <a:r>
              <a:rPr lang="en-US" sz="3150">
                <a:solidFill>
                  <a:srgbClr val="000000"/>
                </a:solidFill>
                <a:latin typeface="Abril Fatface"/>
                <a:ea typeface="Abril Fatface"/>
                <a:cs typeface="Abril Fatface"/>
                <a:sym typeface="Abril Fatface"/>
              </a:rPr>
              <a:t>www.walgwan.com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3227532" y="71765"/>
            <a:ext cx="5709285" cy="10215235"/>
          </a:xfrm>
          <a:custGeom>
            <a:avLst/>
            <a:gdLst/>
            <a:ahLst/>
            <a:cxnLst/>
            <a:rect l="l" t="t" r="r" b="b"/>
            <a:pathLst>
              <a:path w="5709285" h="10215235">
                <a:moveTo>
                  <a:pt x="0" y="0"/>
                </a:moveTo>
                <a:lnTo>
                  <a:pt x="5709285" y="0"/>
                </a:lnTo>
                <a:lnTo>
                  <a:pt x="5709285" y="10215235"/>
                </a:lnTo>
                <a:lnTo>
                  <a:pt x="0" y="10215235"/>
                </a:lnTo>
                <a:lnTo>
                  <a:pt x="0" y="0"/>
                </a:lnTo>
                <a:close/>
              </a:path>
            </a:pathLst>
          </a:custGeom>
          <a:blipFill>
            <a:blip r:embed="rId2"/>
            <a:stretch>
              <a:fillRect l="-12063" r="-12063"/>
            </a:stretch>
          </a:blipFill>
        </p:spPr>
        <p:txBody>
          <a:bodyPr/>
          <a:lstStyle/>
          <a:p>
            <a:endParaRPr lang="en-US"/>
          </a:p>
        </p:txBody>
      </p:sp>
      <p:sp>
        <p:nvSpPr>
          <p:cNvPr id="3" name="Freeform 3"/>
          <p:cNvSpPr/>
          <p:nvPr/>
        </p:nvSpPr>
        <p:spPr>
          <a:xfrm>
            <a:off x="0" y="71765"/>
            <a:ext cx="15322853" cy="10215235"/>
          </a:xfrm>
          <a:custGeom>
            <a:avLst/>
            <a:gdLst/>
            <a:ahLst/>
            <a:cxnLst/>
            <a:rect l="l" t="t" r="r" b="b"/>
            <a:pathLst>
              <a:path w="15322853" h="10215235">
                <a:moveTo>
                  <a:pt x="0" y="0"/>
                </a:moveTo>
                <a:lnTo>
                  <a:pt x="15322853" y="0"/>
                </a:lnTo>
                <a:lnTo>
                  <a:pt x="15322853" y="10215235"/>
                </a:lnTo>
                <a:lnTo>
                  <a:pt x="0" y="10215235"/>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FADAD"/>
        </a:solidFill>
        <a:effectLst/>
      </p:bgPr>
    </p:bg>
    <p:spTree>
      <p:nvGrpSpPr>
        <p:cNvPr id="1" name=""/>
        <p:cNvGrpSpPr/>
        <p:nvPr/>
      </p:nvGrpSpPr>
      <p:grpSpPr>
        <a:xfrm>
          <a:off x="0" y="0"/>
          <a:ext cx="0" cy="0"/>
          <a:chOff x="0" y="0"/>
          <a:chExt cx="0" cy="0"/>
        </a:xfrm>
      </p:grpSpPr>
      <p:sp>
        <p:nvSpPr>
          <p:cNvPr id="2" name="Freeform 2"/>
          <p:cNvSpPr/>
          <p:nvPr/>
        </p:nvSpPr>
        <p:spPr>
          <a:xfrm rot="-5400000">
            <a:off x="-5044135" y="4623800"/>
            <a:ext cx="11106271" cy="1039399"/>
          </a:xfrm>
          <a:custGeom>
            <a:avLst/>
            <a:gdLst/>
            <a:ahLst/>
            <a:cxnLst/>
            <a:rect l="l" t="t" r="r" b="b"/>
            <a:pathLst>
              <a:path w="11106271" h="1039399">
                <a:moveTo>
                  <a:pt x="0" y="0"/>
                </a:moveTo>
                <a:lnTo>
                  <a:pt x="11106271" y="0"/>
                </a:lnTo>
                <a:lnTo>
                  <a:pt x="11106271" y="1039400"/>
                </a:lnTo>
                <a:lnTo>
                  <a:pt x="0" y="1039400"/>
                </a:lnTo>
                <a:lnTo>
                  <a:pt x="0" y="0"/>
                </a:lnTo>
                <a:close/>
              </a:path>
            </a:pathLst>
          </a:custGeom>
          <a:blipFill>
            <a:blip r:embed="rId3"/>
            <a:stretch>
              <a:fillRect t="-510396"/>
            </a:stretch>
          </a:blipFill>
        </p:spPr>
        <p:txBody>
          <a:bodyPr/>
          <a:lstStyle/>
          <a:p>
            <a:endParaRPr lang="en-US"/>
          </a:p>
        </p:txBody>
      </p:sp>
      <p:sp>
        <p:nvSpPr>
          <p:cNvPr id="3" name="Freeform 3"/>
          <p:cNvSpPr/>
          <p:nvPr/>
        </p:nvSpPr>
        <p:spPr>
          <a:xfrm rot="-5400000" flipV="1">
            <a:off x="12030214" y="4623800"/>
            <a:ext cx="11106271" cy="1039399"/>
          </a:xfrm>
          <a:custGeom>
            <a:avLst/>
            <a:gdLst/>
            <a:ahLst/>
            <a:cxnLst/>
            <a:rect l="l" t="t" r="r" b="b"/>
            <a:pathLst>
              <a:path w="11106271" h="1039399">
                <a:moveTo>
                  <a:pt x="0" y="1039400"/>
                </a:moveTo>
                <a:lnTo>
                  <a:pt x="11106272" y="1039400"/>
                </a:lnTo>
                <a:lnTo>
                  <a:pt x="11106272" y="0"/>
                </a:lnTo>
                <a:lnTo>
                  <a:pt x="0" y="0"/>
                </a:lnTo>
                <a:lnTo>
                  <a:pt x="0" y="1039400"/>
                </a:lnTo>
                <a:close/>
              </a:path>
            </a:pathLst>
          </a:custGeom>
          <a:blipFill>
            <a:blip r:embed="rId3"/>
            <a:stretch>
              <a:fillRect t="-510396"/>
            </a:stretch>
          </a:blipFill>
        </p:spPr>
        <p:txBody>
          <a:bodyPr/>
          <a:lstStyle/>
          <a:p>
            <a:endParaRPr lang="en-US"/>
          </a:p>
        </p:txBody>
      </p:sp>
      <p:sp>
        <p:nvSpPr>
          <p:cNvPr id="4" name="Freeform 4"/>
          <p:cNvSpPr/>
          <p:nvPr/>
        </p:nvSpPr>
        <p:spPr>
          <a:xfrm rot="-5400000" flipV="1">
            <a:off x="11186465" y="4870004"/>
            <a:ext cx="11106271" cy="1039399"/>
          </a:xfrm>
          <a:custGeom>
            <a:avLst/>
            <a:gdLst/>
            <a:ahLst/>
            <a:cxnLst/>
            <a:rect l="l" t="t" r="r" b="b"/>
            <a:pathLst>
              <a:path w="11106271" h="1039399">
                <a:moveTo>
                  <a:pt x="0" y="1039399"/>
                </a:moveTo>
                <a:lnTo>
                  <a:pt x="11106271" y="1039399"/>
                </a:lnTo>
                <a:lnTo>
                  <a:pt x="11106271" y="0"/>
                </a:lnTo>
                <a:lnTo>
                  <a:pt x="0" y="0"/>
                </a:lnTo>
                <a:lnTo>
                  <a:pt x="0" y="1039399"/>
                </a:lnTo>
                <a:close/>
              </a:path>
            </a:pathLst>
          </a:custGeom>
          <a:blipFill>
            <a:blip r:embed="rId3"/>
            <a:stretch>
              <a:fillRect t="-510396"/>
            </a:stretch>
          </a:blipFill>
        </p:spPr>
        <p:txBody>
          <a:bodyPr/>
          <a:lstStyle/>
          <a:p>
            <a:endParaRPr lang="en-US"/>
          </a:p>
        </p:txBody>
      </p:sp>
      <p:sp>
        <p:nvSpPr>
          <p:cNvPr id="5" name="Freeform 5"/>
          <p:cNvSpPr/>
          <p:nvPr/>
        </p:nvSpPr>
        <p:spPr>
          <a:xfrm rot="-5400000">
            <a:off x="-4167263" y="4760567"/>
            <a:ext cx="11106271" cy="1039399"/>
          </a:xfrm>
          <a:custGeom>
            <a:avLst/>
            <a:gdLst/>
            <a:ahLst/>
            <a:cxnLst/>
            <a:rect l="l" t="t" r="r" b="b"/>
            <a:pathLst>
              <a:path w="11106271" h="1039399">
                <a:moveTo>
                  <a:pt x="0" y="0"/>
                </a:moveTo>
                <a:lnTo>
                  <a:pt x="11106272" y="0"/>
                </a:lnTo>
                <a:lnTo>
                  <a:pt x="11106272" y="1039399"/>
                </a:lnTo>
                <a:lnTo>
                  <a:pt x="0" y="1039399"/>
                </a:lnTo>
                <a:lnTo>
                  <a:pt x="0" y="0"/>
                </a:lnTo>
                <a:close/>
              </a:path>
            </a:pathLst>
          </a:custGeom>
          <a:blipFill>
            <a:blip r:embed="rId3"/>
            <a:stretch>
              <a:fillRect t="-510396"/>
            </a:stretch>
          </a:blipFill>
        </p:spPr>
        <p:txBody>
          <a:bodyPr/>
          <a:lstStyle/>
          <a:p>
            <a:endParaRPr lang="en-US"/>
          </a:p>
        </p:txBody>
      </p:sp>
      <p:pic>
        <p:nvPicPr>
          <p:cNvPr id="8" name="Picture 7" descr="The image is a chart displaying statistics on the success of youth treatment programs in residential centers, showing a high completion rate and detailing reasons for early discharge or extension.&#10;&#10;AI-generated content may be incorrect.">
            <a:extLst>
              <a:ext uri="{FF2B5EF4-FFF2-40B4-BE49-F238E27FC236}">
                <a16:creationId xmlns:a16="http://schemas.microsoft.com/office/drawing/2014/main" id="{C4F61EC0-E1A7-1D81-2411-C73228CA5D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0" y="266700"/>
            <a:ext cx="14630400" cy="97536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68E53"/>
        </a:solidFill>
        <a:effectLst/>
      </p:bgPr>
    </p:bg>
    <p:spTree>
      <p:nvGrpSpPr>
        <p:cNvPr id="1" name=""/>
        <p:cNvGrpSpPr/>
        <p:nvPr/>
      </p:nvGrpSpPr>
      <p:grpSpPr>
        <a:xfrm>
          <a:off x="0" y="0"/>
          <a:ext cx="0" cy="0"/>
          <a:chOff x="0" y="0"/>
          <a:chExt cx="0" cy="0"/>
        </a:xfrm>
      </p:grpSpPr>
      <p:sp>
        <p:nvSpPr>
          <p:cNvPr id="2" name="Freeform 2"/>
          <p:cNvSpPr/>
          <p:nvPr/>
        </p:nvSpPr>
        <p:spPr>
          <a:xfrm rot="-5400000" flipV="1">
            <a:off x="-5131044" y="4889293"/>
            <a:ext cx="11862793" cy="2084207"/>
          </a:xfrm>
          <a:custGeom>
            <a:avLst/>
            <a:gdLst/>
            <a:ahLst/>
            <a:cxnLst/>
            <a:rect l="l" t="t" r="r" b="b"/>
            <a:pathLst>
              <a:path w="11862793" h="2084207">
                <a:moveTo>
                  <a:pt x="0" y="2084207"/>
                </a:moveTo>
                <a:lnTo>
                  <a:pt x="11862794" y="2084207"/>
                </a:lnTo>
                <a:lnTo>
                  <a:pt x="11862794" y="0"/>
                </a:lnTo>
                <a:lnTo>
                  <a:pt x="0" y="0"/>
                </a:lnTo>
                <a:lnTo>
                  <a:pt x="0" y="2084207"/>
                </a:lnTo>
                <a:close/>
              </a:path>
            </a:pathLst>
          </a:custGeom>
          <a:blipFill>
            <a:blip r:embed="rId2"/>
            <a:stretch>
              <a:fillRect t="-112146" b="-112995"/>
            </a:stretch>
          </a:blipFill>
        </p:spPr>
        <p:txBody>
          <a:bodyPr/>
          <a:lstStyle/>
          <a:p>
            <a:endParaRPr lang="en-US"/>
          </a:p>
        </p:txBody>
      </p:sp>
      <p:sp>
        <p:nvSpPr>
          <p:cNvPr id="3" name="Freeform 3"/>
          <p:cNvSpPr/>
          <p:nvPr/>
        </p:nvSpPr>
        <p:spPr>
          <a:xfrm rot="-5400000" flipV="1">
            <a:off x="11483854" y="4889293"/>
            <a:ext cx="11862793" cy="2084207"/>
          </a:xfrm>
          <a:custGeom>
            <a:avLst/>
            <a:gdLst/>
            <a:ahLst/>
            <a:cxnLst/>
            <a:rect l="l" t="t" r="r" b="b"/>
            <a:pathLst>
              <a:path w="11862793" h="2084207">
                <a:moveTo>
                  <a:pt x="0" y="2084207"/>
                </a:moveTo>
                <a:lnTo>
                  <a:pt x="11862794" y="2084207"/>
                </a:lnTo>
                <a:lnTo>
                  <a:pt x="11862794" y="0"/>
                </a:lnTo>
                <a:lnTo>
                  <a:pt x="0" y="0"/>
                </a:lnTo>
                <a:lnTo>
                  <a:pt x="0" y="2084207"/>
                </a:lnTo>
                <a:close/>
              </a:path>
            </a:pathLst>
          </a:custGeom>
          <a:blipFill>
            <a:blip r:embed="rId2"/>
            <a:stretch>
              <a:fillRect t="-112146" b="-112995"/>
            </a:stretch>
          </a:blipFill>
        </p:spPr>
        <p:txBody>
          <a:bodyPr/>
          <a:lstStyle/>
          <a:p>
            <a:endParaRPr lang="en-US"/>
          </a:p>
        </p:txBody>
      </p:sp>
      <p:sp>
        <p:nvSpPr>
          <p:cNvPr id="4" name="Freeform 4"/>
          <p:cNvSpPr/>
          <p:nvPr/>
        </p:nvSpPr>
        <p:spPr>
          <a:xfrm>
            <a:off x="1717976" y="192818"/>
            <a:ext cx="14655171" cy="9770114"/>
          </a:xfrm>
          <a:custGeom>
            <a:avLst/>
            <a:gdLst/>
            <a:ahLst/>
            <a:cxnLst/>
            <a:rect l="l" t="t" r="r" b="b"/>
            <a:pathLst>
              <a:path w="14655171" h="9770114">
                <a:moveTo>
                  <a:pt x="0" y="0"/>
                </a:moveTo>
                <a:lnTo>
                  <a:pt x="14655171" y="0"/>
                </a:lnTo>
                <a:lnTo>
                  <a:pt x="14655171" y="9770114"/>
                </a:lnTo>
                <a:lnTo>
                  <a:pt x="0" y="977011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1503D"/>
        </a:solidFill>
        <a:effectLst/>
      </p:bgPr>
    </p:bg>
    <p:spTree>
      <p:nvGrpSpPr>
        <p:cNvPr id="1" name=""/>
        <p:cNvGrpSpPr/>
        <p:nvPr/>
      </p:nvGrpSpPr>
      <p:grpSpPr>
        <a:xfrm>
          <a:off x="0" y="0"/>
          <a:ext cx="0" cy="0"/>
          <a:chOff x="0" y="0"/>
          <a:chExt cx="0" cy="0"/>
        </a:xfrm>
      </p:grpSpPr>
      <p:sp>
        <p:nvSpPr>
          <p:cNvPr id="2" name="Freeform 2"/>
          <p:cNvSpPr/>
          <p:nvPr/>
        </p:nvSpPr>
        <p:spPr>
          <a:xfrm>
            <a:off x="196964" y="3910758"/>
            <a:ext cx="2713858" cy="2659581"/>
          </a:xfrm>
          <a:custGeom>
            <a:avLst/>
            <a:gdLst/>
            <a:ahLst/>
            <a:cxnLst/>
            <a:rect l="l" t="t" r="r" b="b"/>
            <a:pathLst>
              <a:path w="2713858" h="2659581">
                <a:moveTo>
                  <a:pt x="0" y="0"/>
                </a:moveTo>
                <a:lnTo>
                  <a:pt x="2713858" y="0"/>
                </a:lnTo>
                <a:lnTo>
                  <a:pt x="2713858" y="2659581"/>
                </a:lnTo>
                <a:lnTo>
                  <a:pt x="0" y="265958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96964" y="7080501"/>
            <a:ext cx="2713858" cy="2659581"/>
          </a:xfrm>
          <a:custGeom>
            <a:avLst/>
            <a:gdLst/>
            <a:ahLst/>
            <a:cxnLst/>
            <a:rect l="l" t="t" r="r" b="b"/>
            <a:pathLst>
              <a:path w="2713858" h="2659581">
                <a:moveTo>
                  <a:pt x="0" y="0"/>
                </a:moveTo>
                <a:lnTo>
                  <a:pt x="2713858" y="0"/>
                </a:lnTo>
                <a:lnTo>
                  <a:pt x="2713858" y="2659580"/>
                </a:lnTo>
                <a:lnTo>
                  <a:pt x="0" y="26595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96964" y="736827"/>
            <a:ext cx="2713858" cy="2659581"/>
          </a:xfrm>
          <a:custGeom>
            <a:avLst/>
            <a:gdLst/>
            <a:ahLst/>
            <a:cxnLst/>
            <a:rect l="l" t="t" r="r" b="b"/>
            <a:pathLst>
              <a:path w="2713858" h="2659581">
                <a:moveTo>
                  <a:pt x="0" y="0"/>
                </a:moveTo>
                <a:lnTo>
                  <a:pt x="2713858" y="0"/>
                </a:lnTo>
                <a:lnTo>
                  <a:pt x="2713858" y="2659581"/>
                </a:lnTo>
                <a:lnTo>
                  <a:pt x="0" y="265958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2910822" y="53315"/>
            <a:ext cx="15270555" cy="10180370"/>
          </a:xfrm>
          <a:custGeom>
            <a:avLst/>
            <a:gdLst/>
            <a:ahLst/>
            <a:cxnLst/>
            <a:rect l="l" t="t" r="r" b="b"/>
            <a:pathLst>
              <a:path w="15270555" h="10180370">
                <a:moveTo>
                  <a:pt x="0" y="0"/>
                </a:moveTo>
                <a:lnTo>
                  <a:pt x="15270555" y="0"/>
                </a:lnTo>
                <a:lnTo>
                  <a:pt x="15270555" y="10180370"/>
                </a:lnTo>
                <a:lnTo>
                  <a:pt x="0" y="10180370"/>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1503D"/>
        </a:solidFill>
        <a:effectLst/>
      </p:bgPr>
    </p:bg>
    <p:spTree>
      <p:nvGrpSpPr>
        <p:cNvPr id="1" name=""/>
        <p:cNvGrpSpPr/>
        <p:nvPr/>
      </p:nvGrpSpPr>
      <p:grpSpPr>
        <a:xfrm>
          <a:off x="0" y="0"/>
          <a:ext cx="0" cy="0"/>
          <a:chOff x="0" y="0"/>
          <a:chExt cx="0" cy="0"/>
        </a:xfrm>
      </p:grpSpPr>
      <p:sp>
        <p:nvSpPr>
          <p:cNvPr id="2" name="Freeform 2"/>
          <p:cNvSpPr/>
          <p:nvPr/>
        </p:nvSpPr>
        <p:spPr>
          <a:xfrm>
            <a:off x="137750" y="85785"/>
            <a:ext cx="15173144" cy="10115429"/>
          </a:xfrm>
          <a:custGeom>
            <a:avLst/>
            <a:gdLst/>
            <a:ahLst/>
            <a:cxnLst/>
            <a:rect l="l" t="t" r="r" b="b"/>
            <a:pathLst>
              <a:path w="15173144" h="10115429">
                <a:moveTo>
                  <a:pt x="0" y="0"/>
                </a:moveTo>
                <a:lnTo>
                  <a:pt x="15173143" y="0"/>
                </a:lnTo>
                <a:lnTo>
                  <a:pt x="15173143" y="10115430"/>
                </a:lnTo>
                <a:lnTo>
                  <a:pt x="0" y="10115430"/>
                </a:lnTo>
                <a:lnTo>
                  <a:pt x="0" y="0"/>
                </a:lnTo>
                <a:close/>
              </a:path>
            </a:pathLst>
          </a:custGeom>
          <a:blipFill>
            <a:blip r:embed="rId2"/>
            <a:stretch>
              <a:fillRect/>
            </a:stretch>
          </a:blipFill>
        </p:spPr>
        <p:txBody>
          <a:bodyPr/>
          <a:lstStyle/>
          <a:p>
            <a:endParaRPr lang="en-US"/>
          </a:p>
        </p:txBody>
      </p:sp>
      <p:sp>
        <p:nvSpPr>
          <p:cNvPr id="3" name="Freeform 3"/>
          <p:cNvSpPr/>
          <p:nvPr/>
        </p:nvSpPr>
        <p:spPr>
          <a:xfrm rot="-5400000" flipV="1">
            <a:off x="10868050" y="4442843"/>
            <a:ext cx="11862793" cy="2977107"/>
          </a:xfrm>
          <a:custGeom>
            <a:avLst/>
            <a:gdLst/>
            <a:ahLst/>
            <a:cxnLst/>
            <a:rect l="l" t="t" r="r" b="b"/>
            <a:pathLst>
              <a:path w="11862793" h="2977107">
                <a:moveTo>
                  <a:pt x="0" y="2977107"/>
                </a:moveTo>
                <a:lnTo>
                  <a:pt x="11862793" y="2977107"/>
                </a:lnTo>
                <a:lnTo>
                  <a:pt x="11862793" y="0"/>
                </a:lnTo>
                <a:lnTo>
                  <a:pt x="0" y="0"/>
                </a:lnTo>
                <a:lnTo>
                  <a:pt x="0" y="2977107"/>
                </a:lnTo>
                <a:close/>
              </a:path>
            </a:pathLst>
          </a:custGeom>
          <a:blipFill>
            <a:blip r:embed="rId3"/>
            <a:stretch>
              <a:fillRect t="-78511" b="-49113"/>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FADAD"/>
        </a:solidFill>
        <a:effectLst/>
      </p:bgPr>
    </p:bg>
    <p:spTree>
      <p:nvGrpSpPr>
        <p:cNvPr id="1" name=""/>
        <p:cNvGrpSpPr/>
        <p:nvPr/>
      </p:nvGrpSpPr>
      <p:grpSpPr>
        <a:xfrm>
          <a:off x="0" y="0"/>
          <a:ext cx="0" cy="0"/>
          <a:chOff x="0" y="0"/>
          <a:chExt cx="0" cy="0"/>
        </a:xfrm>
      </p:grpSpPr>
      <p:sp>
        <p:nvSpPr>
          <p:cNvPr id="2" name="Freeform 2"/>
          <p:cNvSpPr/>
          <p:nvPr/>
        </p:nvSpPr>
        <p:spPr>
          <a:xfrm rot="-5400000" flipV="1">
            <a:off x="8020374" y="6835369"/>
            <a:ext cx="11140406" cy="9650377"/>
          </a:xfrm>
          <a:custGeom>
            <a:avLst/>
            <a:gdLst/>
            <a:ahLst/>
            <a:cxnLst/>
            <a:rect l="l" t="t" r="r" b="b"/>
            <a:pathLst>
              <a:path w="11140406" h="9650377">
                <a:moveTo>
                  <a:pt x="0" y="9650377"/>
                </a:moveTo>
                <a:lnTo>
                  <a:pt x="11140407" y="9650377"/>
                </a:lnTo>
                <a:lnTo>
                  <a:pt x="11140407" y="0"/>
                </a:lnTo>
                <a:lnTo>
                  <a:pt x="0" y="0"/>
                </a:lnTo>
                <a:lnTo>
                  <a:pt x="0" y="9650377"/>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5400000" flipV="1">
            <a:off x="-4800234" y="4247207"/>
            <a:ext cx="10785546" cy="1792585"/>
          </a:xfrm>
          <a:custGeom>
            <a:avLst/>
            <a:gdLst/>
            <a:ahLst/>
            <a:cxnLst/>
            <a:rect l="l" t="t" r="r" b="b"/>
            <a:pathLst>
              <a:path w="10785546" h="1792585">
                <a:moveTo>
                  <a:pt x="0" y="1792586"/>
                </a:moveTo>
                <a:lnTo>
                  <a:pt x="10785546" y="1792586"/>
                </a:lnTo>
                <a:lnTo>
                  <a:pt x="10785546" y="0"/>
                </a:lnTo>
                <a:lnTo>
                  <a:pt x="0" y="0"/>
                </a:lnTo>
                <a:lnTo>
                  <a:pt x="0" y="1792586"/>
                </a:lnTo>
                <a:close/>
              </a:path>
            </a:pathLst>
          </a:custGeom>
          <a:blipFill>
            <a:blip r:embed="rId3"/>
            <a:stretch>
              <a:fillRect b="-243707"/>
            </a:stretch>
          </a:blipFill>
        </p:spPr>
        <p:txBody>
          <a:bodyPr/>
          <a:lstStyle/>
          <a:p>
            <a:endParaRPr lang="en-US"/>
          </a:p>
        </p:txBody>
      </p:sp>
      <p:grpSp>
        <p:nvGrpSpPr>
          <p:cNvPr id="4" name="Group 4"/>
          <p:cNvGrpSpPr/>
          <p:nvPr/>
        </p:nvGrpSpPr>
        <p:grpSpPr>
          <a:xfrm>
            <a:off x="1392218" y="561665"/>
            <a:ext cx="5327941" cy="8229600"/>
            <a:chOff x="0" y="0"/>
            <a:chExt cx="2192020" cy="3385820"/>
          </a:xfrm>
        </p:grpSpPr>
        <p:sp>
          <p:nvSpPr>
            <p:cNvPr id="5" name="Freeform 5"/>
            <p:cNvSpPr/>
            <p:nvPr/>
          </p:nvSpPr>
          <p:spPr>
            <a:xfrm>
              <a:off x="2194" y="0"/>
              <a:ext cx="2187449" cy="3387339"/>
            </a:xfrm>
            <a:custGeom>
              <a:avLst/>
              <a:gdLst/>
              <a:ahLst/>
              <a:cxnLst/>
              <a:rect l="l" t="t" r="r" b="b"/>
              <a:pathLst>
                <a:path w="2187449" h="3387339">
                  <a:moveTo>
                    <a:pt x="2886" y="317500"/>
                  </a:moveTo>
                  <a:cubicBezTo>
                    <a:pt x="13046" y="425450"/>
                    <a:pt x="15586" y="533400"/>
                    <a:pt x="16856" y="642620"/>
                  </a:cubicBezTo>
                  <a:cubicBezTo>
                    <a:pt x="23206" y="1036320"/>
                    <a:pt x="20666" y="1430020"/>
                    <a:pt x="16856" y="1823720"/>
                  </a:cubicBezTo>
                  <a:cubicBezTo>
                    <a:pt x="13046" y="2218690"/>
                    <a:pt x="7966" y="2613660"/>
                    <a:pt x="7966" y="3009900"/>
                  </a:cubicBezTo>
                  <a:cubicBezTo>
                    <a:pt x="7966" y="3013710"/>
                    <a:pt x="7966" y="3017520"/>
                    <a:pt x="6696" y="3021330"/>
                  </a:cubicBezTo>
                  <a:cubicBezTo>
                    <a:pt x="10506" y="3022600"/>
                    <a:pt x="14316" y="3025140"/>
                    <a:pt x="18126" y="3027680"/>
                  </a:cubicBezTo>
                  <a:cubicBezTo>
                    <a:pt x="23206" y="3031490"/>
                    <a:pt x="27016" y="3037840"/>
                    <a:pt x="32096" y="3044190"/>
                  </a:cubicBezTo>
                  <a:cubicBezTo>
                    <a:pt x="43526" y="3058160"/>
                    <a:pt x="54956" y="3072130"/>
                    <a:pt x="65116" y="3086100"/>
                  </a:cubicBezTo>
                  <a:cubicBezTo>
                    <a:pt x="76546" y="3102610"/>
                    <a:pt x="87976" y="3117850"/>
                    <a:pt x="99406" y="3134360"/>
                  </a:cubicBezTo>
                  <a:cubicBezTo>
                    <a:pt x="104486" y="3141980"/>
                    <a:pt x="109566" y="3149600"/>
                    <a:pt x="114646" y="3155950"/>
                  </a:cubicBezTo>
                  <a:cubicBezTo>
                    <a:pt x="118456" y="3161030"/>
                    <a:pt x="124806" y="3163570"/>
                    <a:pt x="128616" y="3167380"/>
                  </a:cubicBezTo>
                  <a:cubicBezTo>
                    <a:pt x="141316" y="3177540"/>
                    <a:pt x="155286" y="3187700"/>
                    <a:pt x="167986" y="3197860"/>
                  </a:cubicBezTo>
                  <a:cubicBezTo>
                    <a:pt x="180686" y="3208020"/>
                    <a:pt x="193386" y="3216910"/>
                    <a:pt x="208626" y="3223260"/>
                  </a:cubicBezTo>
                  <a:cubicBezTo>
                    <a:pt x="242916" y="3238500"/>
                    <a:pt x="275936" y="3255010"/>
                    <a:pt x="310226" y="3270250"/>
                  </a:cubicBezTo>
                  <a:cubicBezTo>
                    <a:pt x="329276" y="3279140"/>
                    <a:pt x="348326" y="3286760"/>
                    <a:pt x="368646" y="3295650"/>
                  </a:cubicBezTo>
                  <a:cubicBezTo>
                    <a:pt x="369916" y="3296920"/>
                    <a:pt x="373726" y="3295650"/>
                    <a:pt x="374996" y="3295650"/>
                  </a:cubicBezTo>
                  <a:lnTo>
                    <a:pt x="382616" y="3295650"/>
                  </a:lnTo>
                  <a:lnTo>
                    <a:pt x="383886" y="3296920"/>
                  </a:lnTo>
                  <a:cubicBezTo>
                    <a:pt x="386426" y="3290570"/>
                    <a:pt x="388966" y="3285490"/>
                    <a:pt x="392776" y="3279140"/>
                  </a:cubicBezTo>
                  <a:cubicBezTo>
                    <a:pt x="396586" y="3274060"/>
                    <a:pt x="399126" y="3265170"/>
                    <a:pt x="408016" y="3265170"/>
                  </a:cubicBezTo>
                  <a:cubicBezTo>
                    <a:pt x="408016" y="3265170"/>
                    <a:pt x="409286" y="3265170"/>
                    <a:pt x="409286" y="3263900"/>
                  </a:cubicBezTo>
                  <a:cubicBezTo>
                    <a:pt x="413096" y="3257550"/>
                    <a:pt x="419446" y="3256280"/>
                    <a:pt x="427066" y="3255010"/>
                  </a:cubicBezTo>
                  <a:cubicBezTo>
                    <a:pt x="434686" y="3253740"/>
                    <a:pt x="441036" y="3249930"/>
                    <a:pt x="447386" y="3247390"/>
                  </a:cubicBezTo>
                  <a:cubicBezTo>
                    <a:pt x="448656" y="3247390"/>
                    <a:pt x="448656" y="3246120"/>
                    <a:pt x="449926" y="3246120"/>
                  </a:cubicBezTo>
                  <a:cubicBezTo>
                    <a:pt x="458816" y="3248660"/>
                    <a:pt x="465166" y="3242310"/>
                    <a:pt x="472786" y="3239770"/>
                  </a:cubicBezTo>
                  <a:lnTo>
                    <a:pt x="474056" y="3239770"/>
                  </a:lnTo>
                  <a:cubicBezTo>
                    <a:pt x="481676" y="3239770"/>
                    <a:pt x="488026" y="3235960"/>
                    <a:pt x="495646" y="3234690"/>
                  </a:cubicBezTo>
                  <a:cubicBezTo>
                    <a:pt x="501996" y="3233420"/>
                    <a:pt x="508346" y="3233420"/>
                    <a:pt x="514696" y="3229610"/>
                  </a:cubicBezTo>
                  <a:cubicBezTo>
                    <a:pt x="521046" y="3225800"/>
                    <a:pt x="528666" y="3223260"/>
                    <a:pt x="535016" y="3220720"/>
                  </a:cubicBezTo>
                  <a:cubicBezTo>
                    <a:pt x="541366" y="3218180"/>
                    <a:pt x="547716" y="3216910"/>
                    <a:pt x="554066" y="3214370"/>
                  </a:cubicBezTo>
                  <a:lnTo>
                    <a:pt x="560416" y="3214370"/>
                  </a:lnTo>
                  <a:cubicBezTo>
                    <a:pt x="566766" y="3214370"/>
                    <a:pt x="571846" y="3214370"/>
                    <a:pt x="576926" y="3210560"/>
                  </a:cubicBezTo>
                  <a:lnTo>
                    <a:pt x="579466" y="3210560"/>
                  </a:lnTo>
                  <a:cubicBezTo>
                    <a:pt x="585816" y="3210560"/>
                    <a:pt x="593436" y="3211830"/>
                    <a:pt x="599786" y="3211830"/>
                  </a:cubicBezTo>
                  <a:lnTo>
                    <a:pt x="604866" y="3211830"/>
                  </a:lnTo>
                  <a:cubicBezTo>
                    <a:pt x="611216" y="3210560"/>
                    <a:pt x="613756" y="3215640"/>
                    <a:pt x="617566" y="3218180"/>
                  </a:cubicBezTo>
                  <a:cubicBezTo>
                    <a:pt x="623916" y="3225800"/>
                    <a:pt x="631536" y="3227070"/>
                    <a:pt x="641696" y="3225800"/>
                  </a:cubicBezTo>
                  <a:cubicBezTo>
                    <a:pt x="650586" y="3224530"/>
                    <a:pt x="658206" y="3223260"/>
                    <a:pt x="667096" y="3223260"/>
                  </a:cubicBezTo>
                  <a:cubicBezTo>
                    <a:pt x="670906" y="3223260"/>
                    <a:pt x="675986" y="3224530"/>
                    <a:pt x="679796" y="3225800"/>
                  </a:cubicBezTo>
                  <a:cubicBezTo>
                    <a:pt x="683606" y="3227070"/>
                    <a:pt x="686146" y="3228340"/>
                    <a:pt x="689956" y="3229610"/>
                  </a:cubicBezTo>
                  <a:lnTo>
                    <a:pt x="693766" y="3233420"/>
                  </a:lnTo>
                  <a:cubicBezTo>
                    <a:pt x="693766" y="3233420"/>
                    <a:pt x="695036" y="3237230"/>
                    <a:pt x="696306" y="3238500"/>
                  </a:cubicBezTo>
                  <a:cubicBezTo>
                    <a:pt x="698846" y="3239770"/>
                    <a:pt x="701386" y="3239770"/>
                    <a:pt x="702656" y="3241040"/>
                  </a:cubicBezTo>
                  <a:lnTo>
                    <a:pt x="703926" y="3242310"/>
                  </a:lnTo>
                  <a:cubicBezTo>
                    <a:pt x="710276" y="3238500"/>
                    <a:pt x="712816" y="3244850"/>
                    <a:pt x="716626" y="3246120"/>
                  </a:cubicBezTo>
                  <a:cubicBezTo>
                    <a:pt x="721706" y="3248660"/>
                    <a:pt x="725516" y="3251200"/>
                    <a:pt x="730596" y="3255010"/>
                  </a:cubicBezTo>
                  <a:cubicBezTo>
                    <a:pt x="730596" y="3253740"/>
                    <a:pt x="730596" y="3252470"/>
                    <a:pt x="731866" y="3251200"/>
                  </a:cubicBezTo>
                  <a:cubicBezTo>
                    <a:pt x="739486" y="3252470"/>
                    <a:pt x="748376" y="3252470"/>
                    <a:pt x="755996" y="3257550"/>
                  </a:cubicBezTo>
                  <a:cubicBezTo>
                    <a:pt x="757266" y="3255010"/>
                    <a:pt x="759806" y="3252470"/>
                    <a:pt x="762346" y="3249930"/>
                  </a:cubicBezTo>
                  <a:cubicBezTo>
                    <a:pt x="762346" y="3249930"/>
                    <a:pt x="762346" y="3248660"/>
                    <a:pt x="763616" y="3248660"/>
                  </a:cubicBezTo>
                  <a:cubicBezTo>
                    <a:pt x="769966" y="3247390"/>
                    <a:pt x="773776" y="3243580"/>
                    <a:pt x="775046" y="3237230"/>
                  </a:cubicBezTo>
                  <a:cubicBezTo>
                    <a:pt x="776316" y="3234690"/>
                    <a:pt x="776316" y="3232150"/>
                    <a:pt x="776316" y="3230880"/>
                  </a:cubicBezTo>
                  <a:cubicBezTo>
                    <a:pt x="781396" y="3228340"/>
                    <a:pt x="785206" y="3225800"/>
                    <a:pt x="790286" y="3223260"/>
                  </a:cubicBezTo>
                  <a:lnTo>
                    <a:pt x="790286" y="3220720"/>
                  </a:lnTo>
                  <a:cubicBezTo>
                    <a:pt x="786476" y="3214370"/>
                    <a:pt x="786476" y="3213100"/>
                    <a:pt x="792826" y="3210560"/>
                  </a:cubicBezTo>
                  <a:cubicBezTo>
                    <a:pt x="794096" y="3209290"/>
                    <a:pt x="794096" y="3208020"/>
                    <a:pt x="795366" y="3208020"/>
                  </a:cubicBezTo>
                  <a:cubicBezTo>
                    <a:pt x="797906" y="3206750"/>
                    <a:pt x="800446" y="3205480"/>
                    <a:pt x="801716" y="3204210"/>
                  </a:cubicBezTo>
                  <a:cubicBezTo>
                    <a:pt x="801716" y="3204210"/>
                    <a:pt x="801716" y="3205480"/>
                    <a:pt x="802986" y="3205480"/>
                  </a:cubicBezTo>
                  <a:lnTo>
                    <a:pt x="802986" y="3202940"/>
                  </a:lnTo>
                  <a:cubicBezTo>
                    <a:pt x="810606" y="3200400"/>
                    <a:pt x="818226" y="3197860"/>
                    <a:pt x="825846" y="3194050"/>
                  </a:cubicBezTo>
                  <a:cubicBezTo>
                    <a:pt x="829656" y="3191510"/>
                    <a:pt x="833466" y="3190240"/>
                    <a:pt x="838546" y="3192780"/>
                  </a:cubicBezTo>
                  <a:cubicBezTo>
                    <a:pt x="841086" y="3194050"/>
                    <a:pt x="843626" y="3192780"/>
                    <a:pt x="846166" y="3191510"/>
                  </a:cubicBezTo>
                  <a:cubicBezTo>
                    <a:pt x="852516" y="3188970"/>
                    <a:pt x="858866" y="3187700"/>
                    <a:pt x="865216" y="3185160"/>
                  </a:cubicBezTo>
                  <a:cubicBezTo>
                    <a:pt x="870296" y="3183890"/>
                    <a:pt x="874106" y="3181350"/>
                    <a:pt x="879186" y="3178810"/>
                  </a:cubicBezTo>
                  <a:cubicBezTo>
                    <a:pt x="879186" y="3178810"/>
                    <a:pt x="880456" y="3176270"/>
                    <a:pt x="879186" y="3175000"/>
                  </a:cubicBezTo>
                  <a:cubicBezTo>
                    <a:pt x="879186" y="3173730"/>
                    <a:pt x="877916" y="3171190"/>
                    <a:pt x="877916" y="3169920"/>
                  </a:cubicBezTo>
                  <a:cubicBezTo>
                    <a:pt x="881726" y="3167380"/>
                    <a:pt x="884266" y="3164840"/>
                    <a:pt x="886806" y="3164840"/>
                  </a:cubicBezTo>
                  <a:cubicBezTo>
                    <a:pt x="890616" y="3163570"/>
                    <a:pt x="895696" y="3163570"/>
                    <a:pt x="900776" y="3162300"/>
                  </a:cubicBezTo>
                  <a:cubicBezTo>
                    <a:pt x="904586" y="3150870"/>
                    <a:pt x="912206" y="3148330"/>
                    <a:pt x="921096" y="3152140"/>
                  </a:cubicBezTo>
                  <a:lnTo>
                    <a:pt x="923636" y="3149600"/>
                  </a:lnTo>
                  <a:cubicBezTo>
                    <a:pt x="924906" y="3150870"/>
                    <a:pt x="924906" y="3150870"/>
                    <a:pt x="924906" y="3152140"/>
                  </a:cubicBezTo>
                  <a:cubicBezTo>
                    <a:pt x="928716" y="3149600"/>
                    <a:pt x="932526" y="3147060"/>
                    <a:pt x="936336" y="3145790"/>
                  </a:cubicBezTo>
                  <a:cubicBezTo>
                    <a:pt x="940146" y="3143250"/>
                    <a:pt x="943956" y="3140710"/>
                    <a:pt x="949036" y="3143250"/>
                  </a:cubicBezTo>
                  <a:cubicBezTo>
                    <a:pt x="949036" y="3136900"/>
                    <a:pt x="952846" y="3136900"/>
                    <a:pt x="956656" y="3138170"/>
                  </a:cubicBezTo>
                  <a:cubicBezTo>
                    <a:pt x="959196" y="3138170"/>
                    <a:pt x="963006" y="3136900"/>
                    <a:pt x="965546" y="3135630"/>
                  </a:cubicBezTo>
                  <a:cubicBezTo>
                    <a:pt x="966816" y="3135630"/>
                    <a:pt x="969356" y="3134360"/>
                    <a:pt x="970626" y="3135630"/>
                  </a:cubicBezTo>
                  <a:cubicBezTo>
                    <a:pt x="975706" y="3139440"/>
                    <a:pt x="983326" y="3140710"/>
                    <a:pt x="988406" y="3147060"/>
                  </a:cubicBezTo>
                  <a:cubicBezTo>
                    <a:pt x="992216" y="3152140"/>
                    <a:pt x="998566" y="3154680"/>
                    <a:pt x="1001106" y="3162300"/>
                  </a:cubicBezTo>
                  <a:cubicBezTo>
                    <a:pt x="1002376" y="3164840"/>
                    <a:pt x="1007456" y="3167380"/>
                    <a:pt x="1009996" y="3168650"/>
                  </a:cubicBezTo>
                  <a:cubicBezTo>
                    <a:pt x="1009996" y="3168650"/>
                    <a:pt x="1011266" y="3168650"/>
                    <a:pt x="1012536" y="3169920"/>
                  </a:cubicBezTo>
                  <a:cubicBezTo>
                    <a:pt x="1013806" y="3173730"/>
                    <a:pt x="1017616" y="3172460"/>
                    <a:pt x="1020156" y="3171190"/>
                  </a:cubicBezTo>
                  <a:cubicBezTo>
                    <a:pt x="1022696" y="3171190"/>
                    <a:pt x="1025236" y="3169920"/>
                    <a:pt x="1026506" y="3173730"/>
                  </a:cubicBezTo>
                  <a:cubicBezTo>
                    <a:pt x="1026506" y="3175000"/>
                    <a:pt x="1030316" y="3176270"/>
                    <a:pt x="1031586" y="3177540"/>
                  </a:cubicBezTo>
                  <a:cubicBezTo>
                    <a:pt x="1035396" y="3180080"/>
                    <a:pt x="1039206" y="3182620"/>
                    <a:pt x="1041746" y="3185160"/>
                  </a:cubicBezTo>
                  <a:cubicBezTo>
                    <a:pt x="1043016" y="3186430"/>
                    <a:pt x="1044286" y="3187700"/>
                    <a:pt x="1044286" y="3188970"/>
                  </a:cubicBezTo>
                  <a:cubicBezTo>
                    <a:pt x="1044286" y="3192780"/>
                    <a:pt x="1048096" y="3195320"/>
                    <a:pt x="1051906" y="3195320"/>
                  </a:cubicBezTo>
                  <a:cubicBezTo>
                    <a:pt x="1056986" y="3196590"/>
                    <a:pt x="1060796" y="3196590"/>
                    <a:pt x="1065876" y="3197860"/>
                  </a:cubicBezTo>
                  <a:cubicBezTo>
                    <a:pt x="1067146" y="3197860"/>
                    <a:pt x="1067146" y="3200400"/>
                    <a:pt x="1068416" y="3200400"/>
                  </a:cubicBezTo>
                  <a:cubicBezTo>
                    <a:pt x="1069686" y="3202940"/>
                    <a:pt x="1070956" y="3206750"/>
                    <a:pt x="1076036" y="3204210"/>
                  </a:cubicBezTo>
                  <a:cubicBezTo>
                    <a:pt x="1078576" y="3202940"/>
                    <a:pt x="1086196" y="3205480"/>
                    <a:pt x="1087466" y="3208020"/>
                  </a:cubicBezTo>
                  <a:cubicBezTo>
                    <a:pt x="1090006" y="3216910"/>
                    <a:pt x="1098896" y="3216910"/>
                    <a:pt x="1105246" y="3219450"/>
                  </a:cubicBezTo>
                  <a:cubicBezTo>
                    <a:pt x="1106516" y="3219450"/>
                    <a:pt x="1107786" y="3219450"/>
                    <a:pt x="1107786" y="3220720"/>
                  </a:cubicBezTo>
                  <a:cubicBezTo>
                    <a:pt x="1111596" y="3225800"/>
                    <a:pt x="1116676" y="3227070"/>
                    <a:pt x="1121756" y="3229610"/>
                  </a:cubicBezTo>
                  <a:cubicBezTo>
                    <a:pt x="1126836" y="3232150"/>
                    <a:pt x="1131916" y="3237230"/>
                    <a:pt x="1136996" y="3242310"/>
                  </a:cubicBezTo>
                  <a:lnTo>
                    <a:pt x="1143346" y="3248660"/>
                  </a:lnTo>
                  <a:cubicBezTo>
                    <a:pt x="1144616" y="3249930"/>
                    <a:pt x="1145886" y="3249930"/>
                    <a:pt x="1147156" y="3249930"/>
                  </a:cubicBezTo>
                  <a:cubicBezTo>
                    <a:pt x="1150966" y="3249930"/>
                    <a:pt x="1154776" y="3248660"/>
                    <a:pt x="1157316" y="3252470"/>
                  </a:cubicBezTo>
                  <a:cubicBezTo>
                    <a:pt x="1157316" y="3252470"/>
                    <a:pt x="1158586" y="3253740"/>
                    <a:pt x="1159856" y="3253740"/>
                  </a:cubicBezTo>
                  <a:cubicBezTo>
                    <a:pt x="1170016" y="3252470"/>
                    <a:pt x="1176366" y="3258820"/>
                    <a:pt x="1182716" y="3265170"/>
                  </a:cubicBezTo>
                  <a:cubicBezTo>
                    <a:pt x="1185256" y="3267710"/>
                    <a:pt x="1190336" y="3268980"/>
                    <a:pt x="1192876" y="3268980"/>
                  </a:cubicBezTo>
                  <a:cubicBezTo>
                    <a:pt x="1200496" y="3271520"/>
                    <a:pt x="1209386" y="3272790"/>
                    <a:pt x="1215736" y="3277870"/>
                  </a:cubicBezTo>
                  <a:cubicBezTo>
                    <a:pt x="1219546" y="3280410"/>
                    <a:pt x="1224626" y="3284220"/>
                    <a:pt x="1228436" y="3284220"/>
                  </a:cubicBezTo>
                  <a:cubicBezTo>
                    <a:pt x="1234786" y="3284220"/>
                    <a:pt x="1237326" y="3289300"/>
                    <a:pt x="1239866" y="3293110"/>
                  </a:cubicBezTo>
                  <a:cubicBezTo>
                    <a:pt x="1247486" y="3294380"/>
                    <a:pt x="1255106" y="3294380"/>
                    <a:pt x="1258916" y="3302000"/>
                  </a:cubicBezTo>
                  <a:cubicBezTo>
                    <a:pt x="1258916" y="3303270"/>
                    <a:pt x="1260186" y="3303270"/>
                    <a:pt x="1261456" y="3303270"/>
                  </a:cubicBezTo>
                  <a:cubicBezTo>
                    <a:pt x="1266536" y="3304540"/>
                    <a:pt x="1271616" y="3305810"/>
                    <a:pt x="1276696" y="3308350"/>
                  </a:cubicBezTo>
                  <a:cubicBezTo>
                    <a:pt x="1279236" y="3309620"/>
                    <a:pt x="1281776" y="3312160"/>
                    <a:pt x="1285586" y="3314700"/>
                  </a:cubicBezTo>
                  <a:cubicBezTo>
                    <a:pt x="1286856" y="3314700"/>
                    <a:pt x="1286856" y="3315970"/>
                    <a:pt x="1288126" y="3315970"/>
                  </a:cubicBezTo>
                  <a:cubicBezTo>
                    <a:pt x="1297016" y="3315970"/>
                    <a:pt x="1299556" y="3322320"/>
                    <a:pt x="1304636" y="3327400"/>
                  </a:cubicBezTo>
                  <a:cubicBezTo>
                    <a:pt x="1312256" y="3333750"/>
                    <a:pt x="1321146" y="3340100"/>
                    <a:pt x="1327496" y="3347720"/>
                  </a:cubicBezTo>
                  <a:cubicBezTo>
                    <a:pt x="1331306" y="3352800"/>
                    <a:pt x="1337656" y="3355340"/>
                    <a:pt x="1341466" y="3357880"/>
                  </a:cubicBezTo>
                  <a:lnTo>
                    <a:pt x="1349086" y="3361690"/>
                  </a:lnTo>
                  <a:cubicBezTo>
                    <a:pt x="1351626" y="3364230"/>
                    <a:pt x="1354166" y="3366770"/>
                    <a:pt x="1357976" y="3369310"/>
                  </a:cubicBezTo>
                  <a:cubicBezTo>
                    <a:pt x="1361786" y="3370580"/>
                    <a:pt x="1363056" y="3375660"/>
                    <a:pt x="1368136" y="3374390"/>
                  </a:cubicBezTo>
                  <a:cubicBezTo>
                    <a:pt x="1370676" y="3374390"/>
                    <a:pt x="1373216" y="3375660"/>
                    <a:pt x="1375756" y="3376930"/>
                  </a:cubicBezTo>
                  <a:cubicBezTo>
                    <a:pt x="1379566" y="3379470"/>
                    <a:pt x="1380836" y="3382010"/>
                    <a:pt x="1385916" y="3382010"/>
                  </a:cubicBezTo>
                  <a:cubicBezTo>
                    <a:pt x="1388456" y="3382010"/>
                    <a:pt x="1390996" y="3384550"/>
                    <a:pt x="1392266" y="3385820"/>
                  </a:cubicBezTo>
                  <a:cubicBezTo>
                    <a:pt x="1398616" y="3388360"/>
                    <a:pt x="1404966" y="3388360"/>
                    <a:pt x="1408776" y="3380740"/>
                  </a:cubicBezTo>
                  <a:lnTo>
                    <a:pt x="1410046" y="3379470"/>
                  </a:lnTo>
                  <a:cubicBezTo>
                    <a:pt x="1415126" y="3382010"/>
                    <a:pt x="1415126" y="3376930"/>
                    <a:pt x="1416396" y="3374390"/>
                  </a:cubicBezTo>
                  <a:cubicBezTo>
                    <a:pt x="1417666" y="3373120"/>
                    <a:pt x="1420206" y="3371850"/>
                    <a:pt x="1421476" y="3370580"/>
                  </a:cubicBezTo>
                  <a:cubicBezTo>
                    <a:pt x="1424016" y="3368040"/>
                    <a:pt x="1426556" y="3366770"/>
                    <a:pt x="1430366" y="3364230"/>
                  </a:cubicBezTo>
                  <a:cubicBezTo>
                    <a:pt x="1431636" y="3362960"/>
                    <a:pt x="1434176" y="3361690"/>
                    <a:pt x="1435446" y="3361690"/>
                  </a:cubicBezTo>
                  <a:cubicBezTo>
                    <a:pt x="1441796" y="3361690"/>
                    <a:pt x="1445606" y="3359150"/>
                    <a:pt x="1450686" y="3354070"/>
                  </a:cubicBezTo>
                  <a:cubicBezTo>
                    <a:pt x="1454496" y="3350260"/>
                    <a:pt x="1460846" y="3347720"/>
                    <a:pt x="1465926" y="3345180"/>
                  </a:cubicBezTo>
                  <a:cubicBezTo>
                    <a:pt x="1471006" y="3342640"/>
                    <a:pt x="1476086" y="3340100"/>
                    <a:pt x="1482436" y="3338830"/>
                  </a:cubicBezTo>
                  <a:cubicBezTo>
                    <a:pt x="1486246" y="3337560"/>
                    <a:pt x="1490056" y="3337560"/>
                    <a:pt x="1493866" y="3337560"/>
                  </a:cubicBezTo>
                  <a:lnTo>
                    <a:pt x="1496406" y="3337560"/>
                  </a:lnTo>
                  <a:cubicBezTo>
                    <a:pt x="1501486" y="3335020"/>
                    <a:pt x="1506566" y="3331210"/>
                    <a:pt x="1512916" y="3328670"/>
                  </a:cubicBezTo>
                  <a:lnTo>
                    <a:pt x="1516726" y="3328670"/>
                  </a:lnTo>
                  <a:cubicBezTo>
                    <a:pt x="1523076" y="3331210"/>
                    <a:pt x="1529426" y="3331210"/>
                    <a:pt x="1535776" y="3326130"/>
                  </a:cubicBezTo>
                  <a:cubicBezTo>
                    <a:pt x="1537046" y="3324860"/>
                    <a:pt x="1539586" y="3323590"/>
                    <a:pt x="1540856" y="3322320"/>
                  </a:cubicBezTo>
                  <a:cubicBezTo>
                    <a:pt x="1547206" y="3324860"/>
                    <a:pt x="1553556" y="3329940"/>
                    <a:pt x="1561176" y="3329940"/>
                  </a:cubicBezTo>
                  <a:cubicBezTo>
                    <a:pt x="1563716" y="3329940"/>
                    <a:pt x="1567526" y="3328670"/>
                    <a:pt x="1570066" y="3327400"/>
                  </a:cubicBezTo>
                  <a:cubicBezTo>
                    <a:pt x="1575146" y="3327400"/>
                    <a:pt x="1580226" y="3327400"/>
                    <a:pt x="1584036" y="3326130"/>
                  </a:cubicBezTo>
                  <a:cubicBezTo>
                    <a:pt x="1589116" y="3324860"/>
                    <a:pt x="1595466" y="3326130"/>
                    <a:pt x="1600546" y="3323590"/>
                  </a:cubicBezTo>
                  <a:cubicBezTo>
                    <a:pt x="1603086" y="3317240"/>
                    <a:pt x="1604356" y="3317240"/>
                    <a:pt x="1610706" y="3318510"/>
                  </a:cubicBezTo>
                  <a:cubicBezTo>
                    <a:pt x="1618326" y="3319780"/>
                    <a:pt x="1623406" y="3318510"/>
                    <a:pt x="1628486" y="3312160"/>
                  </a:cubicBezTo>
                  <a:cubicBezTo>
                    <a:pt x="1631026" y="3308350"/>
                    <a:pt x="1637376" y="3308350"/>
                    <a:pt x="1641186" y="3305810"/>
                  </a:cubicBezTo>
                  <a:cubicBezTo>
                    <a:pt x="1642456" y="3305810"/>
                    <a:pt x="1643726" y="3304540"/>
                    <a:pt x="1644996" y="3304540"/>
                  </a:cubicBezTo>
                  <a:cubicBezTo>
                    <a:pt x="1647536" y="3303270"/>
                    <a:pt x="1648806" y="3303270"/>
                    <a:pt x="1651346" y="3302000"/>
                  </a:cubicBezTo>
                  <a:cubicBezTo>
                    <a:pt x="1657696" y="3299460"/>
                    <a:pt x="1664046" y="3298190"/>
                    <a:pt x="1670396" y="3294380"/>
                  </a:cubicBezTo>
                  <a:cubicBezTo>
                    <a:pt x="1676746" y="3290570"/>
                    <a:pt x="1681826" y="3288030"/>
                    <a:pt x="1688176" y="3293110"/>
                  </a:cubicBezTo>
                  <a:lnTo>
                    <a:pt x="1690716" y="3293110"/>
                  </a:lnTo>
                  <a:cubicBezTo>
                    <a:pt x="1693256" y="3291840"/>
                    <a:pt x="1694526" y="3291840"/>
                    <a:pt x="1697066" y="3290570"/>
                  </a:cubicBezTo>
                  <a:cubicBezTo>
                    <a:pt x="1697066" y="3286760"/>
                    <a:pt x="1697066" y="3281680"/>
                    <a:pt x="1702146" y="3277870"/>
                  </a:cubicBezTo>
                  <a:cubicBezTo>
                    <a:pt x="1703416" y="3276600"/>
                    <a:pt x="1703416" y="3274060"/>
                    <a:pt x="1705956" y="3272790"/>
                  </a:cubicBezTo>
                  <a:cubicBezTo>
                    <a:pt x="1708496" y="3270250"/>
                    <a:pt x="1712306" y="3270250"/>
                    <a:pt x="1714846" y="3271520"/>
                  </a:cubicBezTo>
                  <a:cubicBezTo>
                    <a:pt x="1716116" y="3272790"/>
                    <a:pt x="1718656" y="3271520"/>
                    <a:pt x="1719926" y="3271520"/>
                  </a:cubicBezTo>
                  <a:cubicBezTo>
                    <a:pt x="1727546" y="3270250"/>
                    <a:pt x="1736436" y="3270250"/>
                    <a:pt x="1744056" y="3268980"/>
                  </a:cubicBezTo>
                  <a:cubicBezTo>
                    <a:pt x="1751676" y="3267710"/>
                    <a:pt x="1759296" y="3266440"/>
                    <a:pt x="1766916" y="3263900"/>
                  </a:cubicBezTo>
                  <a:cubicBezTo>
                    <a:pt x="1771996" y="3261360"/>
                    <a:pt x="1777076" y="3262630"/>
                    <a:pt x="1782156" y="3262630"/>
                  </a:cubicBezTo>
                  <a:cubicBezTo>
                    <a:pt x="1792316" y="3263900"/>
                    <a:pt x="1801206" y="3263900"/>
                    <a:pt x="1810096" y="3258820"/>
                  </a:cubicBezTo>
                  <a:lnTo>
                    <a:pt x="1807556" y="3256280"/>
                  </a:lnTo>
                  <a:cubicBezTo>
                    <a:pt x="1810096" y="3255010"/>
                    <a:pt x="1812636" y="3255010"/>
                    <a:pt x="1816446" y="3255010"/>
                  </a:cubicBezTo>
                  <a:cubicBezTo>
                    <a:pt x="1818986" y="3258820"/>
                    <a:pt x="1822796" y="3256280"/>
                    <a:pt x="1825336" y="3253740"/>
                  </a:cubicBezTo>
                  <a:cubicBezTo>
                    <a:pt x="1829146" y="3249930"/>
                    <a:pt x="1832956" y="3251200"/>
                    <a:pt x="1838036" y="3251200"/>
                  </a:cubicBezTo>
                  <a:cubicBezTo>
                    <a:pt x="1843116" y="3252470"/>
                    <a:pt x="1849466" y="3249930"/>
                    <a:pt x="1855816" y="3248660"/>
                  </a:cubicBezTo>
                  <a:cubicBezTo>
                    <a:pt x="1857086" y="3248660"/>
                    <a:pt x="1858356" y="3246120"/>
                    <a:pt x="1858356" y="3244850"/>
                  </a:cubicBezTo>
                  <a:cubicBezTo>
                    <a:pt x="1860896" y="3244850"/>
                    <a:pt x="1863436" y="3243580"/>
                    <a:pt x="1867246" y="3243580"/>
                  </a:cubicBezTo>
                  <a:lnTo>
                    <a:pt x="1872326" y="3243580"/>
                  </a:lnTo>
                  <a:cubicBezTo>
                    <a:pt x="1877406" y="3246120"/>
                    <a:pt x="1882486" y="3246120"/>
                    <a:pt x="1887566" y="3243580"/>
                  </a:cubicBezTo>
                  <a:cubicBezTo>
                    <a:pt x="1888836" y="3242310"/>
                    <a:pt x="1891376" y="3242310"/>
                    <a:pt x="1892646" y="3242310"/>
                  </a:cubicBezTo>
                  <a:cubicBezTo>
                    <a:pt x="1896456" y="3241040"/>
                    <a:pt x="1900266" y="3242310"/>
                    <a:pt x="1902806" y="3238500"/>
                  </a:cubicBezTo>
                  <a:cubicBezTo>
                    <a:pt x="1904076" y="3237230"/>
                    <a:pt x="1906616" y="3238500"/>
                    <a:pt x="1909156" y="3237230"/>
                  </a:cubicBezTo>
                  <a:lnTo>
                    <a:pt x="1945986" y="3237230"/>
                  </a:lnTo>
                  <a:cubicBezTo>
                    <a:pt x="1951066" y="3237230"/>
                    <a:pt x="1957416" y="3238500"/>
                    <a:pt x="1962496" y="3239770"/>
                  </a:cubicBezTo>
                  <a:cubicBezTo>
                    <a:pt x="1968846" y="3241040"/>
                    <a:pt x="1973926" y="3239770"/>
                    <a:pt x="1979006" y="3238500"/>
                  </a:cubicBezTo>
                  <a:lnTo>
                    <a:pt x="1987896" y="3238500"/>
                  </a:lnTo>
                  <a:cubicBezTo>
                    <a:pt x="1991706" y="3238500"/>
                    <a:pt x="1995516" y="3239770"/>
                    <a:pt x="1999326" y="3238500"/>
                  </a:cubicBezTo>
                  <a:cubicBezTo>
                    <a:pt x="2001866" y="3238500"/>
                    <a:pt x="2003136" y="3235960"/>
                    <a:pt x="2004406" y="3233420"/>
                  </a:cubicBezTo>
                  <a:cubicBezTo>
                    <a:pt x="2006946" y="3229610"/>
                    <a:pt x="2010756" y="3228340"/>
                    <a:pt x="2015836" y="3228340"/>
                  </a:cubicBezTo>
                  <a:cubicBezTo>
                    <a:pt x="2019646" y="3228340"/>
                    <a:pt x="2023456" y="3227070"/>
                    <a:pt x="2027266" y="3225800"/>
                  </a:cubicBezTo>
                  <a:lnTo>
                    <a:pt x="2029806" y="3225800"/>
                  </a:lnTo>
                  <a:cubicBezTo>
                    <a:pt x="2034886" y="3233420"/>
                    <a:pt x="2042506" y="3228340"/>
                    <a:pt x="2048856" y="3229610"/>
                  </a:cubicBezTo>
                  <a:lnTo>
                    <a:pt x="2051396" y="3229610"/>
                  </a:lnTo>
                  <a:cubicBezTo>
                    <a:pt x="2056476" y="3232150"/>
                    <a:pt x="2062826" y="3234690"/>
                    <a:pt x="2067906" y="3235960"/>
                  </a:cubicBezTo>
                  <a:cubicBezTo>
                    <a:pt x="2074256" y="3237230"/>
                    <a:pt x="2079336" y="3243580"/>
                    <a:pt x="2084416" y="3243580"/>
                  </a:cubicBezTo>
                  <a:cubicBezTo>
                    <a:pt x="2093306" y="3243580"/>
                    <a:pt x="2100926" y="3249930"/>
                    <a:pt x="2108546" y="3251200"/>
                  </a:cubicBezTo>
                  <a:cubicBezTo>
                    <a:pt x="2114896" y="3252470"/>
                    <a:pt x="2121246" y="3255010"/>
                    <a:pt x="2127596" y="3257550"/>
                  </a:cubicBezTo>
                  <a:cubicBezTo>
                    <a:pt x="2130136" y="3258820"/>
                    <a:pt x="2133946" y="3257550"/>
                    <a:pt x="2136486" y="3257550"/>
                  </a:cubicBezTo>
                  <a:cubicBezTo>
                    <a:pt x="2144106" y="3258820"/>
                    <a:pt x="2151726" y="3258820"/>
                    <a:pt x="2159346" y="3260090"/>
                  </a:cubicBezTo>
                  <a:lnTo>
                    <a:pt x="2160616" y="3260090"/>
                  </a:lnTo>
                  <a:cubicBezTo>
                    <a:pt x="2169506" y="3258820"/>
                    <a:pt x="2178396" y="3261360"/>
                    <a:pt x="2187286" y="3261360"/>
                  </a:cubicBezTo>
                  <a:cubicBezTo>
                    <a:pt x="2188556" y="3035300"/>
                    <a:pt x="2182206" y="2809240"/>
                    <a:pt x="2174586" y="2583180"/>
                  </a:cubicBezTo>
                  <a:cubicBezTo>
                    <a:pt x="2166966" y="2368550"/>
                    <a:pt x="2159346" y="2153920"/>
                    <a:pt x="2158076" y="1939290"/>
                  </a:cubicBezTo>
                  <a:cubicBezTo>
                    <a:pt x="2158076" y="1831340"/>
                    <a:pt x="2159346" y="1724660"/>
                    <a:pt x="2161886" y="1616710"/>
                  </a:cubicBezTo>
                  <a:cubicBezTo>
                    <a:pt x="2165696" y="1508760"/>
                    <a:pt x="2173316" y="1400810"/>
                    <a:pt x="2178396" y="1292860"/>
                  </a:cubicBezTo>
                  <a:cubicBezTo>
                    <a:pt x="2193636" y="951230"/>
                    <a:pt x="2184746" y="608330"/>
                    <a:pt x="2179666" y="266700"/>
                  </a:cubicBezTo>
                  <a:cubicBezTo>
                    <a:pt x="2175856" y="265430"/>
                    <a:pt x="2173316" y="264160"/>
                    <a:pt x="2170776" y="262890"/>
                  </a:cubicBezTo>
                  <a:cubicBezTo>
                    <a:pt x="2166966" y="260350"/>
                    <a:pt x="2163156" y="259080"/>
                    <a:pt x="2158076" y="260350"/>
                  </a:cubicBezTo>
                  <a:lnTo>
                    <a:pt x="2150456" y="260350"/>
                  </a:lnTo>
                  <a:cubicBezTo>
                    <a:pt x="2146646" y="260350"/>
                    <a:pt x="2141566" y="260350"/>
                    <a:pt x="2139026" y="265430"/>
                  </a:cubicBezTo>
                  <a:cubicBezTo>
                    <a:pt x="2139026" y="265430"/>
                    <a:pt x="2137756" y="266700"/>
                    <a:pt x="2136486" y="266700"/>
                  </a:cubicBezTo>
                  <a:lnTo>
                    <a:pt x="2131406" y="266700"/>
                  </a:lnTo>
                  <a:cubicBezTo>
                    <a:pt x="2130136" y="264160"/>
                    <a:pt x="2132676" y="259080"/>
                    <a:pt x="2126326" y="260350"/>
                  </a:cubicBezTo>
                  <a:cubicBezTo>
                    <a:pt x="2123786" y="260350"/>
                    <a:pt x="2119976" y="261620"/>
                    <a:pt x="2117436" y="261620"/>
                  </a:cubicBezTo>
                  <a:lnTo>
                    <a:pt x="2098386" y="261620"/>
                  </a:lnTo>
                  <a:cubicBezTo>
                    <a:pt x="2097116" y="259080"/>
                    <a:pt x="2095846" y="256540"/>
                    <a:pt x="2093306" y="252730"/>
                  </a:cubicBezTo>
                  <a:cubicBezTo>
                    <a:pt x="2092036" y="250190"/>
                    <a:pt x="2090766" y="248920"/>
                    <a:pt x="2086956" y="251460"/>
                  </a:cubicBezTo>
                  <a:cubicBezTo>
                    <a:pt x="2084416" y="252730"/>
                    <a:pt x="2083146" y="252730"/>
                    <a:pt x="2081876" y="250190"/>
                  </a:cubicBezTo>
                  <a:cubicBezTo>
                    <a:pt x="2078066" y="243840"/>
                    <a:pt x="2074256" y="238760"/>
                    <a:pt x="2066636" y="237490"/>
                  </a:cubicBezTo>
                  <a:cubicBezTo>
                    <a:pt x="2065366" y="237490"/>
                    <a:pt x="2064096" y="234950"/>
                    <a:pt x="2062826" y="233680"/>
                  </a:cubicBezTo>
                  <a:cubicBezTo>
                    <a:pt x="2060286" y="231140"/>
                    <a:pt x="2059016" y="228600"/>
                    <a:pt x="2055206" y="228600"/>
                  </a:cubicBezTo>
                  <a:cubicBezTo>
                    <a:pt x="2053936" y="228600"/>
                    <a:pt x="2051396" y="226060"/>
                    <a:pt x="2051396" y="224790"/>
                  </a:cubicBezTo>
                  <a:cubicBezTo>
                    <a:pt x="2050126" y="219710"/>
                    <a:pt x="2050126" y="215900"/>
                    <a:pt x="2050126" y="210820"/>
                  </a:cubicBezTo>
                  <a:cubicBezTo>
                    <a:pt x="2048856" y="205740"/>
                    <a:pt x="2046316" y="200660"/>
                    <a:pt x="2042506" y="198120"/>
                  </a:cubicBezTo>
                  <a:cubicBezTo>
                    <a:pt x="2036156" y="194310"/>
                    <a:pt x="2031076" y="189230"/>
                    <a:pt x="2024726" y="185420"/>
                  </a:cubicBezTo>
                  <a:cubicBezTo>
                    <a:pt x="2023456" y="184150"/>
                    <a:pt x="2020916" y="182880"/>
                    <a:pt x="2018376" y="182880"/>
                  </a:cubicBezTo>
                  <a:cubicBezTo>
                    <a:pt x="2014566" y="181610"/>
                    <a:pt x="2010756" y="180340"/>
                    <a:pt x="2006946" y="180340"/>
                  </a:cubicBezTo>
                  <a:cubicBezTo>
                    <a:pt x="2003136" y="180340"/>
                    <a:pt x="1998056" y="180340"/>
                    <a:pt x="1994246" y="182880"/>
                  </a:cubicBezTo>
                  <a:cubicBezTo>
                    <a:pt x="1986626" y="186690"/>
                    <a:pt x="1980276" y="181610"/>
                    <a:pt x="1973926" y="181610"/>
                  </a:cubicBezTo>
                  <a:cubicBezTo>
                    <a:pt x="1967576" y="180340"/>
                    <a:pt x="1961226" y="177800"/>
                    <a:pt x="1956146" y="176530"/>
                  </a:cubicBezTo>
                  <a:lnTo>
                    <a:pt x="1939636" y="176530"/>
                  </a:lnTo>
                  <a:cubicBezTo>
                    <a:pt x="1925666" y="179070"/>
                    <a:pt x="1914236" y="171450"/>
                    <a:pt x="1900266" y="170180"/>
                  </a:cubicBezTo>
                  <a:cubicBezTo>
                    <a:pt x="1896456" y="170180"/>
                    <a:pt x="1892646" y="166370"/>
                    <a:pt x="1888836" y="163830"/>
                  </a:cubicBezTo>
                  <a:cubicBezTo>
                    <a:pt x="1886296" y="161290"/>
                    <a:pt x="1883756" y="161290"/>
                    <a:pt x="1879946" y="162560"/>
                  </a:cubicBezTo>
                  <a:cubicBezTo>
                    <a:pt x="1874866" y="163830"/>
                    <a:pt x="1869786" y="162560"/>
                    <a:pt x="1864706" y="163830"/>
                  </a:cubicBezTo>
                  <a:cubicBezTo>
                    <a:pt x="1857086" y="166370"/>
                    <a:pt x="1850736" y="160020"/>
                    <a:pt x="1843116" y="160020"/>
                  </a:cubicBezTo>
                  <a:cubicBezTo>
                    <a:pt x="1836766" y="161290"/>
                    <a:pt x="1830416" y="161290"/>
                    <a:pt x="1824066" y="162560"/>
                  </a:cubicBezTo>
                  <a:lnTo>
                    <a:pt x="1808826" y="166370"/>
                  </a:lnTo>
                  <a:cubicBezTo>
                    <a:pt x="1798666" y="171450"/>
                    <a:pt x="1791046" y="165100"/>
                    <a:pt x="1782156" y="162560"/>
                  </a:cubicBezTo>
                  <a:cubicBezTo>
                    <a:pt x="1775806" y="161290"/>
                    <a:pt x="1771996" y="158750"/>
                    <a:pt x="1766916" y="154940"/>
                  </a:cubicBezTo>
                  <a:cubicBezTo>
                    <a:pt x="1761836" y="151130"/>
                    <a:pt x="1756756" y="154940"/>
                    <a:pt x="1752946" y="154940"/>
                  </a:cubicBezTo>
                  <a:cubicBezTo>
                    <a:pt x="1749136" y="154940"/>
                    <a:pt x="1746596" y="158750"/>
                    <a:pt x="1744056" y="160020"/>
                  </a:cubicBezTo>
                  <a:cubicBezTo>
                    <a:pt x="1740246" y="161290"/>
                    <a:pt x="1736436" y="161290"/>
                    <a:pt x="1732626" y="161290"/>
                  </a:cubicBezTo>
                  <a:cubicBezTo>
                    <a:pt x="1728816" y="161290"/>
                    <a:pt x="1723736" y="160020"/>
                    <a:pt x="1719926" y="161290"/>
                  </a:cubicBezTo>
                  <a:cubicBezTo>
                    <a:pt x="1713576" y="163830"/>
                    <a:pt x="1708496" y="167640"/>
                    <a:pt x="1703416" y="170180"/>
                  </a:cubicBezTo>
                  <a:cubicBezTo>
                    <a:pt x="1702146" y="171450"/>
                    <a:pt x="1700876" y="172720"/>
                    <a:pt x="1699606" y="172720"/>
                  </a:cubicBezTo>
                  <a:cubicBezTo>
                    <a:pt x="1690716" y="177800"/>
                    <a:pt x="1680556" y="179070"/>
                    <a:pt x="1669126" y="179070"/>
                  </a:cubicBezTo>
                  <a:cubicBezTo>
                    <a:pt x="1662776" y="179070"/>
                    <a:pt x="1656426" y="179070"/>
                    <a:pt x="1650076" y="177800"/>
                  </a:cubicBezTo>
                  <a:cubicBezTo>
                    <a:pt x="1646266" y="177800"/>
                    <a:pt x="1643726" y="173990"/>
                    <a:pt x="1641186" y="173990"/>
                  </a:cubicBezTo>
                  <a:cubicBezTo>
                    <a:pt x="1632296" y="172720"/>
                    <a:pt x="1624676" y="172720"/>
                    <a:pt x="1615786" y="172720"/>
                  </a:cubicBezTo>
                  <a:cubicBezTo>
                    <a:pt x="1614516" y="172720"/>
                    <a:pt x="1613246" y="173990"/>
                    <a:pt x="1611976" y="173990"/>
                  </a:cubicBezTo>
                  <a:cubicBezTo>
                    <a:pt x="1606896" y="176530"/>
                    <a:pt x="1601816" y="180340"/>
                    <a:pt x="1596736" y="182880"/>
                  </a:cubicBezTo>
                  <a:cubicBezTo>
                    <a:pt x="1587846" y="185420"/>
                    <a:pt x="1578956" y="187960"/>
                    <a:pt x="1570066" y="189230"/>
                  </a:cubicBezTo>
                  <a:lnTo>
                    <a:pt x="1566256" y="189230"/>
                  </a:lnTo>
                  <a:cubicBezTo>
                    <a:pt x="1558636" y="185420"/>
                    <a:pt x="1552286" y="189230"/>
                    <a:pt x="1544666" y="190500"/>
                  </a:cubicBezTo>
                  <a:cubicBezTo>
                    <a:pt x="1537046" y="193040"/>
                    <a:pt x="1529426" y="196850"/>
                    <a:pt x="1521806" y="199390"/>
                  </a:cubicBezTo>
                  <a:cubicBezTo>
                    <a:pt x="1519266" y="200660"/>
                    <a:pt x="1516726" y="199390"/>
                    <a:pt x="1514186" y="198120"/>
                  </a:cubicBezTo>
                  <a:cubicBezTo>
                    <a:pt x="1510376" y="196850"/>
                    <a:pt x="1507836" y="196850"/>
                    <a:pt x="1505296" y="199390"/>
                  </a:cubicBezTo>
                  <a:cubicBezTo>
                    <a:pt x="1504026" y="200660"/>
                    <a:pt x="1502756" y="200660"/>
                    <a:pt x="1501486" y="200660"/>
                  </a:cubicBezTo>
                  <a:cubicBezTo>
                    <a:pt x="1497676" y="201930"/>
                    <a:pt x="1493866" y="201930"/>
                    <a:pt x="1491326" y="203200"/>
                  </a:cubicBezTo>
                  <a:cubicBezTo>
                    <a:pt x="1486246" y="207010"/>
                    <a:pt x="1481166" y="205740"/>
                    <a:pt x="1476086" y="208280"/>
                  </a:cubicBezTo>
                  <a:cubicBezTo>
                    <a:pt x="1471006" y="210820"/>
                    <a:pt x="1465926" y="210820"/>
                    <a:pt x="1462116" y="214630"/>
                  </a:cubicBezTo>
                  <a:cubicBezTo>
                    <a:pt x="1460846" y="215900"/>
                    <a:pt x="1458306" y="215900"/>
                    <a:pt x="1455766" y="215900"/>
                  </a:cubicBezTo>
                  <a:cubicBezTo>
                    <a:pt x="1449416" y="217170"/>
                    <a:pt x="1444336" y="220980"/>
                    <a:pt x="1440526" y="226060"/>
                  </a:cubicBezTo>
                  <a:cubicBezTo>
                    <a:pt x="1435446" y="231140"/>
                    <a:pt x="1430366" y="234950"/>
                    <a:pt x="1425286" y="238760"/>
                  </a:cubicBezTo>
                  <a:cubicBezTo>
                    <a:pt x="1424016" y="240030"/>
                    <a:pt x="1420206" y="240030"/>
                    <a:pt x="1418936" y="240030"/>
                  </a:cubicBezTo>
                  <a:cubicBezTo>
                    <a:pt x="1413856" y="240030"/>
                    <a:pt x="1408776" y="238760"/>
                    <a:pt x="1404966" y="237490"/>
                  </a:cubicBezTo>
                  <a:cubicBezTo>
                    <a:pt x="1402426" y="237490"/>
                    <a:pt x="1401156" y="236220"/>
                    <a:pt x="1398616" y="236220"/>
                  </a:cubicBezTo>
                  <a:cubicBezTo>
                    <a:pt x="1390996" y="240030"/>
                    <a:pt x="1382106" y="237490"/>
                    <a:pt x="1374486" y="237490"/>
                  </a:cubicBezTo>
                  <a:cubicBezTo>
                    <a:pt x="1373216" y="237490"/>
                    <a:pt x="1370676" y="236220"/>
                    <a:pt x="1369406" y="234950"/>
                  </a:cubicBezTo>
                  <a:cubicBezTo>
                    <a:pt x="1364326" y="231140"/>
                    <a:pt x="1359246" y="231140"/>
                    <a:pt x="1354166" y="233680"/>
                  </a:cubicBezTo>
                  <a:cubicBezTo>
                    <a:pt x="1350356" y="234950"/>
                    <a:pt x="1346546" y="234950"/>
                    <a:pt x="1344006" y="232410"/>
                  </a:cubicBezTo>
                  <a:cubicBezTo>
                    <a:pt x="1338926" y="228600"/>
                    <a:pt x="1332576" y="226060"/>
                    <a:pt x="1326226" y="224790"/>
                  </a:cubicBezTo>
                  <a:cubicBezTo>
                    <a:pt x="1321146" y="223520"/>
                    <a:pt x="1316066" y="220980"/>
                    <a:pt x="1310986" y="218440"/>
                  </a:cubicBezTo>
                  <a:cubicBezTo>
                    <a:pt x="1308446" y="217170"/>
                    <a:pt x="1305906" y="218440"/>
                    <a:pt x="1303366" y="218440"/>
                  </a:cubicBezTo>
                  <a:cubicBezTo>
                    <a:pt x="1300826" y="218440"/>
                    <a:pt x="1299556" y="219710"/>
                    <a:pt x="1297016" y="219710"/>
                  </a:cubicBezTo>
                  <a:cubicBezTo>
                    <a:pt x="1289396" y="220980"/>
                    <a:pt x="1281776" y="223520"/>
                    <a:pt x="1275426" y="222250"/>
                  </a:cubicBezTo>
                  <a:cubicBezTo>
                    <a:pt x="1266536" y="219710"/>
                    <a:pt x="1257646" y="220980"/>
                    <a:pt x="1250026" y="215900"/>
                  </a:cubicBezTo>
                  <a:cubicBezTo>
                    <a:pt x="1246216" y="213360"/>
                    <a:pt x="1244946" y="215900"/>
                    <a:pt x="1242406" y="215900"/>
                  </a:cubicBezTo>
                  <a:cubicBezTo>
                    <a:pt x="1241136" y="215900"/>
                    <a:pt x="1239866" y="215900"/>
                    <a:pt x="1237326" y="217170"/>
                  </a:cubicBezTo>
                  <a:cubicBezTo>
                    <a:pt x="1236056" y="220980"/>
                    <a:pt x="1230976" y="223520"/>
                    <a:pt x="1224626" y="220980"/>
                  </a:cubicBezTo>
                  <a:cubicBezTo>
                    <a:pt x="1220816" y="219710"/>
                    <a:pt x="1218276" y="219710"/>
                    <a:pt x="1214466" y="220980"/>
                  </a:cubicBezTo>
                  <a:cubicBezTo>
                    <a:pt x="1210656" y="222250"/>
                    <a:pt x="1206846" y="222250"/>
                    <a:pt x="1201766" y="223520"/>
                  </a:cubicBezTo>
                  <a:lnTo>
                    <a:pt x="1200496" y="223520"/>
                  </a:lnTo>
                  <a:cubicBezTo>
                    <a:pt x="1190336" y="229870"/>
                    <a:pt x="1180176" y="224790"/>
                    <a:pt x="1168746" y="224790"/>
                  </a:cubicBezTo>
                  <a:lnTo>
                    <a:pt x="1162396" y="224790"/>
                  </a:lnTo>
                  <a:cubicBezTo>
                    <a:pt x="1154776" y="226060"/>
                    <a:pt x="1150966" y="219710"/>
                    <a:pt x="1145886" y="215900"/>
                  </a:cubicBezTo>
                  <a:cubicBezTo>
                    <a:pt x="1140806" y="212090"/>
                    <a:pt x="1135726" y="207010"/>
                    <a:pt x="1130646" y="204470"/>
                  </a:cubicBezTo>
                  <a:cubicBezTo>
                    <a:pt x="1129376" y="203200"/>
                    <a:pt x="1125566" y="204470"/>
                    <a:pt x="1123026" y="204470"/>
                  </a:cubicBezTo>
                  <a:lnTo>
                    <a:pt x="1111596" y="204470"/>
                  </a:lnTo>
                  <a:lnTo>
                    <a:pt x="1110326" y="203200"/>
                  </a:lnTo>
                  <a:cubicBezTo>
                    <a:pt x="1101436" y="205740"/>
                    <a:pt x="1096356" y="200660"/>
                    <a:pt x="1090006" y="195580"/>
                  </a:cubicBezTo>
                  <a:cubicBezTo>
                    <a:pt x="1086196" y="193040"/>
                    <a:pt x="1081116" y="190500"/>
                    <a:pt x="1077306" y="189230"/>
                  </a:cubicBezTo>
                  <a:cubicBezTo>
                    <a:pt x="1072226" y="186690"/>
                    <a:pt x="1065876" y="185420"/>
                    <a:pt x="1063336" y="179070"/>
                  </a:cubicBezTo>
                  <a:cubicBezTo>
                    <a:pt x="1062066" y="176530"/>
                    <a:pt x="1059526" y="176530"/>
                    <a:pt x="1058256" y="173990"/>
                  </a:cubicBezTo>
                  <a:cubicBezTo>
                    <a:pt x="1056986" y="171450"/>
                    <a:pt x="1055716" y="168910"/>
                    <a:pt x="1055716" y="167640"/>
                  </a:cubicBezTo>
                  <a:cubicBezTo>
                    <a:pt x="1055716" y="165100"/>
                    <a:pt x="1056986" y="162560"/>
                    <a:pt x="1058256" y="160020"/>
                  </a:cubicBezTo>
                  <a:cubicBezTo>
                    <a:pt x="1059526" y="156210"/>
                    <a:pt x="1056986" y="152400"/>
                    <a:pt x="1053176" y="149860"/>
                  </a:cubicBezTo>
                  <a:cubicBezTo>
                    <a:pt x="1051906" y="148590"/>
                    <a:pt x="1049366" y="148590"/>
                    <a:pt x="1049366" y="147320"/>
                  </a:cubicBezTo>
                  <a:cubicBezTo>
                    <a:pt x="1046826" y="139700"/>
                    <a:pt x="1040476" y="137160"/>
                    <a:pt x="1035396" y="130810"/>
                  </a:cubicBezTo>
                  <a:cubicBezTo>
                    <a:pt x="1031586" y="127000"/>
                    <a:pt x="1029046" y="121920"/>
                    <a:pt x="1026506" y="116840"/>
                  </a:cubicBezTo>
                  <a:cubicBezTo>
                    <a:pt x="1023966" y="114300"/>
                    <a:pt x="1022696" y="111760"/>
                    <a:pt x="1018886" y="109220"/>
                  </a:cubicBezTo>
                  <a:cubicBezTo>
                    <a:pt x="1009996" y="105410"/>
                    <a:pt x="1001106" y="101600"/>
                    <a:pt x="992216" y="96520"/>
                  </a:cubicBezTo>
                  <a:cubicBezTo>
                    <a:pt x="992216" y="106680"/>
                    <a:pt x="989676" y="104140"/>
                    <a:pt x="988406" y="101600"/>
                  </a:cubicBezTo>
                  <a:cubicBezTo>
                    <a:pt x="988406" y="97790"/>
                    <a:pt x="985866" y="96520"/>
                    <a:pt x="982056" y="96520"/>
                  </a:cubicBezTo>
                  <a:cubicBezTo>
                    <a:pt x="982056" y="96520"/>
                    <a:pt x="980786" y="96520"/>
                    <a:pt x="980786" y="95250"/>
                  </a:cubicBezTo>
                  <a:cubicBezTo>
                    <a:pt x="979516" y="87630"/>
                    <a:pt x="973166" y="90170"/>
                    <a:pt x="969356" y="88900"/>
                  </a:cubicBezTo>
                  <a:cubicBezTo>
                    <a:pt x="966816" y="87630"/>
                    <a:pt x="964276" y="86360"/>
                    <a:pt x="961736" y="87630"/>
                  </a:cubicBezTo>
                  <a:cubicBezTo>
                    <a:pt x="956656" y="88900"/>
                    <a:pt x="952846" y="85090"/>
                    <a:pt x="947766" y="83820"/>
                  </a:cubicBezTo>
                  <a:cubicBezTo>
                    <a:pt x="946496" y="83820"/>
                    <a:pt x="945226" y="83820"/>
                    <a:pt x="943956" y="85090"/>
                  </a:cubicBezTo>
                  <a:cubicBezTo>
                    <a:pt x="941416" y="87630"/>
                    <a:pt x="938876" y="87630"/>
                    <a:pt x="935066" y="85090"/>
                  </a:cubicBezTo>
                  <a:cubicBezTo>
                    <a:pt x="929986" y="81280"/>
                    <a:pt x="924906" y="81280"/>
                    <a:pt x="918556" y="83820"/>
                  </a:cubicBezTo>
                  <a:cubicBezTo>
                    <a:pt x="916016" y="85090"/>
                    <a:pt x="913476" y="85090"/>
                    <a:pt x="910936" y="83820"/>
                  </a:cubicBezTo>
                  <a:cubicBezTo>
                    <a:pt x="905856" y="81280"/>
                    <a:pt x="900776" y="77470"/>
                    <a:pt x="894426" y="74930"/>
                  </a:cubicBezTo>
                  <a:cubicBezTo>
                    <a:pt x="893156" y="74930"/>
                    <a:pt x="891886" y="73660"/>
                    <a:pt x="890616" y="73660"/>
                  </a:cubicBezTo>
                  <a:cubicBezTo>
                    <a:pt x="882996" y="74930"/>
                    <a:pt x="876646" y="72390"/>
                    <a:pt x="869026" y="74930"/>
                  </a:cubicBezTo>
                  <a:cubicBezTo>
                    <a:pt x="865216" y="76200"/>
                    <a:pt x="860136" y="76200"/>
                    <a:pt x="857596" y="81280"/>
                  </a:cubicBezTo>
                  <a:cubicBezTo>
                    <a:pt x="856326" y="82550"/>
                    <a:pt x="852516" y="82550"/>
                    <a:pt x="849976" y="83820"/>
                  </a:cubicBezTo>
                  <a:cubicBezTo>
                    <a:pt x="843626" y="85090"/>
                    <a:pt x="837276" y="86360"/>
                    <a:pt x="830926" y="83820"/>
                  </a:cubicBezTo>
                  <a:cubicBezTo>
                    <a:pt x="825846" y="81280"/>
                    <a:pt x="819496" y="82550"/>
                    <a:pt x="814416" y="81280"/>
                  </a:cubicBezTo>
                  <a:cubicBezTo>
                    <a:pt x="810606" y="80010"/>
                    <a:pt x="808066" y="77470"/>
                    <a:pt x="805526" y="76200"/>
                  </a:cubicBezTo>
                  <a:cubicBezTo>
                    <a:pt x="804256" y="74930"/>
                    <a:pt x="802986" y="73660"/>
                    <a:pt x="801716" y="73660"/>
                  </a:cubicBezTo>
                  <a:cubicBezTo>
                    <a:pt x="794096" y="71120"/>
                    <a:pt x="787746" y="66040"/>
                    <a:pt x="783936" y="59690"/>
                  </a:cubicBezTo>
                  <a:cubicBezTo>
                    <a:pt x="781396" y="55880"/>
                    <a:pt x="777586" y="52070"/>
                    <a:pt x="775046" y="48260"/>
                  </a:cubicBezTo>
                  <a:cubicBezTo>
                    <a:pt x="766156" y="45720"/>
                    <a:pt x="767426" y="35560"/>
                    <a:pt x="762346" y="30480"/>
                  </a:cubicBezTo>
                  <a:cubicBezTo>
                    <a:pt x="758536" y="25400"/>
                    <a:pt x="754726" y="22860"/>
                    <a:pt x="748376" y="21590"/>
                  </a:cubicBezTo>
                  <a:lnTo>
                    <a:pt x="747106" y="21590"/>
                  </a:lnTo>
                  <a:cubicBezTo>
                    <a:pt x="740756" y="16510"/>
                    <a:pt x="734406" y="20320"/>
                    <a:pt x="726786" y="20320"/>
                  </a:cubicBezTo>
                  <a:cubicBezTo>
                    <a:pt x="724246" y="20320"/>
                    <a:pt x="720436" y="17780"/>
                    <a:pt x="717896" y="16510"/>
                  </a:cubicBezTo>
                  <a:cubicBezTo>
                    <a:pt x="716626" y="13970"/>
                    <a:pt x="715356" y="12700"/>
                    <a:pt x="714086" y="12700"/>
                  </a:cubicBezTo>
                  <a:cubicBezTo>
                    <a:pt x="706466" y="11430"/>
                    <a:pt x="700116" y="6350"/>
                    <a:pt x="693766" y="0"/>
                  </a:cubicBezTo>
                  <a:cubicBezTo>
                    <a:pt x="691226" y="1270"/>
                    <a:pt x="688686" y="2540"/>
                    <a:pt x="686146" y="2540"/>
                  </a:cubicBezTo>
                  <a:cubicBezTo>
                    <a:pt x="683606" y="3810"/>
                    <a:pt x="679796" y="3810"/>
                    <a:pt x="675986" y="3810"/>
                  </a:cubicBezTo>
                  <a:cubicBezTo>
                    <a:pt x="670906" y="2540"/>
                    <a:pt x="665826" y="3810"/>
                    <a:pt x="660746" y="7620"/>
                  </a:cubicBezTo>
                  <a:cubicBezTo>
                    <a:pt x="658206" y="8890"/>
                    <a:pt x="656936" y="10160"/>
                    <a:pt x="654396" y="11430"/>
                  </a:cubicBezTo>
                  <a:cubicBezTo>
                    <a:pt x="651856" y="12700"/>
                    <a:pt x="650586" y="15240"/>
                    <a:pt x="648046" y="16510"/>
                  </a:cubicBezTo>
                  <a:cubicBezTo>
                    <a:pt x="646776" y="17780"/>
                    <a:pt x="644236" y="17780"/>
                    <a:pt x="642966" y="19050"/>
                  </a:cubicBezTo>
                  <a:lnTo>
                    <a:pt x="635346" y="22860"/>
                  </a:lnTo>
                  <a:cubicBezTo>
                    <a:pt x="635346" y="22860"/>
                    <a:pt x="634076" y="24130"/>
                    <a:pt x="634076" y="22860"/>
                  </a:cubicBezTo>
                  <a:cubicBezTo>
                    <a:pt x="628996" y="20320"/>
                    <a:pt x="625186" y="25400"/>
                    <a:pt x="621376" y="27940"/>
                  </a:cubicBezTo>
                  <a:cubicBezTo>
                    <a:pt x="617566" y="30480"/>
                    <a:pt x="612486" y="30480"/>
                    <a:pt x="608676" y="33020"/>
                  </a:cubicBezTo>
                  <a:lnTo>
                    <a:pt x="607406" y="33020"/>
                  </a:lnTo>
                  <a:cubicBezTo>
                    <a:pt x="601056" y="34290"/>
                    <a:pt x="594706" y="36830"/>
                    <a:pt x="588356" y="38100"/>
                  </a:cubicBezTo>
                  <a:cubicBezTo>
                    <a:pt x="585816" y="38100"/>
                    <a:pt x="584546" y="39370"/>
                    <a:pt x="582006" y="40640"/>
                  </a:cubicBezTo>
                  <a:cubicBezTo>
                    <a:pt x="578196" y="41910"/>
                    <a:pt x="574386" y="44450"/>
                    <a:pt x="570576" y="45720"/>
                  </a:cubicBezTo>
                  <a:cubicBezTo>
                    <a:pt x="568036" y="46990"/>
                    <a:pt x="564226" y="48260"/>
                    <a:pt x="561686" y="49530"/>
                  </a:cubicBezTo>
                  <a:lnTo>
                    <a:pt x="557876" y="49530"/>
                  </a:lnTo>
                  <a:cubicBezTo>
                    <a:pt x="557876" y="49530"/>
                    <a:pt x="555336" y="49530"/>
                    <a:pt x="554066" y="52070"/>
                  </a:cubicBezTo>
                  <a:cubicBezTo>
                    <a:pt x="548986" y="49530"/>
                    <a:pt x="542636" y="48260"/>
                    <a:pt x="537556" y="45720"/>
                  </a:cubicBezTo>
                  <a:cubicBezTo>
                    <a:pt x="533746" y="44450"/>
                    <a:pt x="524856" y="46990"/>
                    <a:pt x="522316" y="50800"/>
                  </a:cubicBezTo>
                  <a:cubicBezTo>
                    <a:pt x="521046" y="52070"/>
                    <a:pt x="519776" y="53340"/>
                    <a:pt x="518506" y="53340"/>
                  </a:cubicBezTo>
                  <a:cubicBezTo>
                    <a:pt x="517236" y="53340"/>
                    <a:pt x="514696" y="52070"/>
                    <a:pt x="513426" y="52070"/>
                  </a:cubicBezTo>
                  <a:cubicBezTo>
                    <a:pt x="512156" y="52070"/>
                    <a:pt x="510886" y="53340"/>
                    <a:pt x="508346" y="53340"/>
                  </a:cubicBezTo>
                  <a:cubicBezTo>
                    <a:pt x="508346" y="54610"/>
                    <a:pt x="509616" y="55880"/>
                    <a:pt x="509616" y="57150"/>
                  </a:cubicBezTo>
                  <a:cubicBezTo>
                    <a:pt x="505806" y="58420"/>
                    <a:pt x="499456" y="68580"/>
                    <a:pt x="499456" y="73660"/>
                  </a:cubicBezTo>
                  <a:cubicBezTo>
                    <a:pt x="493106" y="76200"/>
                    <a:pt x="485486" y="77470"/>
                    <a:pt x="482946" y="85090"/>
                  </a:cubicBezTo>
                  <a:cubicBezTo>
                    <a:pt x="482946" y="86360"/>
                    <a:pt x="481676" y="86360"/>
                    <a:pt x="481676" y="87630"/>
                  </a:cubicBezTo>
                  <a:cubicBezTo>
                    <a:pt x="474056" y="88900"/>
                    <a:pt x="472786" y="96520"/>
                    <a:pt x="468976" y="102870"/>
                  </a:cubicBezTo>
                  <a:lnTo>
                    <a:pt x="468976" y="105410"/>
                  </a:lnTo>
                  <a:cubicBezTo>
                    <a:pt x="467706" y="105410"/>
                    <a:pt x="466436" y="106680"/>
                    <a:pt x="465166" y="106680"/>
                  </a:cubicBezTo>
                  <a:cubicBezTo>
                    <a:pt x="460086" y="109220"/>
                    <a:pt x="457546" y="113030"/>
                    <a:pt x="456276" y="119380"/>
                  </a:cubicBezTo>
                  <a:cubicBezTo>
                    <a:pt x="455006" y="125730"/>
                    <a:pt x="455006" y="130810"/>
                    <a:pt x="453736" y="137160"/>
                  </a:cubicBezTo>
                  <a:cubicBezTo>
                    <a:pt x="451196" y="135890"/>
                    <a:pt x="447386" y="138430"/>
                    <a:pt x="446116" y="134620"/>
                  </a:cubicBezTo>
                  <a:lnTo>
                    <a:pt x="443576" y="134620"/>
                  </a:lnTo>
                  <a:cubicBezTo>
                    <a:pt x="439766" y="139700"/>
                    <a:pt x="435956" y="144780"/>
                    <a:pt x="432146" y="148590"/>
                  </a:cubicBezTo>
                  <a:cubicBezTo>
                    <a:pt x="428336" y="151130"/>
                    <a:pt x="424526" y="152400"/>
                    <a:pt x="419446" y="154940"/>
                  </a:cubicBezTo>
                  <a:lnTo>
                    <a:pt x="419446" y="157480"/>
                  </a:lnTo>
                  <a:cubicBezTo>
                    <a:pt x="414366" y="156210"/>
                    <a:pt x="410556" y="154940"/>
                    <a:pt x="406746" y="152400"/>
                  </a:cubicBezTo>
                  <a:cubicBezTo>
                    <a:pt x="405476" y="152400"/>
                    <a:pt x="404206" y="151130"/>
                    <a:pt x="404206" y="151130"/>
                  </a:cubicBezTo>
                  <a:cubicBezTo>
                    <a:pt x="402936" y="151130"/>
                    <a:pt x="402936" y="149860"/>
                    <a:pt x="402936" y="149860"/>
                  </a:cubicBezTo>
                  <a:cubicBezTo>
                    <a:pt x="401666" y="149860"/>
                    <a:pt x="401666" y="151130"/>
                    <a:pt x="401666" y="152400"/>
                  </a:cubicBezTo>
                  <a:cubicBezTo>
                    <a:pt x="401666" y="157480"/>
                    <a:pt x="399126" y="156210"/>
                    <a:pt x="396586" y="154940"/>
                  </a:cubicBezTo>
                  <a:cubicBezTo>
                    <a:pt x="394046" y="153670"/>
                    <a:pt x="391506" y="153670"/>
                    <a:pt x="390236" y="157480"/>
                  </a:cubicBezTo>
                  <a:cubicBezTo>
                    <a:pt x="390236" y="158750"/>
                    <a:pt x="388966" y="160020"/>
                    <a:pt x="387696" y="160020"/>
                  </a:cubicBezTo>
                  <a:cubicBezTo>
                    <a:pt x="383886" y="161290"/>
                    <a:pt x="380076" y="162560"/>
                    <a:pt x="378806" y="166370"/>
                  </a:cubicBezTo>
                  <a:cubicBezTo>
                    <a:pt x="377536" y="168910"/>
                    <a:pt x="376266" y="170180"/>
                    <a:pt x="373726" y="172720"/>
                  </a:cubicBezTo>
                  <a:lnTo>
                    <a:pt x="354676" y="172720"/>
                  </a:lnTo>
                  <a:cubicBezTo>
                    <a:pt x="352136" y="172720"/>
                    <a:pt x="349596" y="172720"/>
                    <a:pt x="347056" y="173990"/>
                  </a:cubicBezTo>
                  <a:cubicBezTo>
                    <a:pt x="344516" y="173990"/>
                    <a:pt x="341976" y="175260"/>
                    <a:pt x="338166" y="176530"/>
                  </a:cubicBezTo>
                  <a:cubicBezTo>
                    <a:pt x="335626" y="177800"/>
                    <a:pt x="331816" y="180340"/>
                    <a:pt x="329276" y="181610"/>
                  </a:cubicBezTo>
                  <a:cubicBezTo>
                    <a:pt x="328006" y="182880"/>
                    <a:pt x="326736" y="182880"/>
                    <a:pt x="325466" y="182880"/>
                  </a:cubicBezTo>
                  <a:cubicBezTo>
                    <a:pt x="319116" y="182880"/>
                    <a:pt x="315306" y="186690"/>
                    <a:pt x="311496" y="190500"/>
                  </a:cubicBezTo>
                  <a:cubicBezTo>
                    <a:pt x="307686" y="193040"/>
                    <a:pt x="305146" y="196850"/>
                    <a:pt x="301336" y="199390"/>
                  </a:cubicBezTo>
                  <a:cubicBezTo>
                    <a:pt x="298796" y="200660"/>
                    <a:pt x="296256" y="201930"/>
                    <a:pt x="294986" y="203200"/>
                  </a:cubicBezTo>
                  <a:cubicBezTo>
                    <a:pt x="292446" y="204470"/>
                    <a:pt x="291176" y="207010"/>
                    <a:pt x="288636" y="207010"/>
                  </a:cubicBezTo>
                  <a:cubicBezTo>
                    <a:pt x="286096" y="208280"/>
                    <a:pt x="282286" y="208280"/>
                    <a:pt x="279746" y="207010"/>
                  </a:cubicBezTo>
                  <a:cubicBezTo>
                    <a:pt x="275936" y="204470"/>
                    <a:pt x="272126" y="207010"/>
                    <a:pt x="269586" y="208280"/>
                  </a:cubicBezTo>
                  <a:cubicBezTo>
                    <a:pt x="265776" y="209550"/>
                    <a:pt x="263236" y="212090"/>
                    <a:pt x="260696" y="213360"/>
                  </a:cubicBezTo>
                  <a:cubicBezTo>
                    <a:pt x="261966" y="214630"/>
                    <a:pt x="261966" y="215900"/>
                    <a:pt x="263236" y="217170"/>
                  </a:cubicBezTo>
                  <a:lnTo>
                    <a:pt x="259426" y="217170"/>
                  </a:lnTo>
                  <a:cubicBezTo>
                    <a:pt x="259426" y="218440"/>
                    <a:pt x="258156" y="219710"/>
                    <a:pt x="258156" y="220980"/>
                  </a:cubicBezTo>
                  <a:cubicBezTo>
                    <a:pt x="256886" y="220980"/>
                    <a:pt x="255616" y="219710"/>
                    <a:pt x="255616" y="219710"/>
                  </a:cubicBezTo>
                  <a:cubicBezTo>
                    <a:pt x="251806" y="222250"/>
                    <a:pt x="247996" y="224790"/>
                    <a:pt x="244186" y="226060"/>
                  </a:cubicBezTo>
                  <a:cubicBezTo>
                    <a:pt x="242916" y="226060"/>
                    <a:pt x="241646" y="227330"/>
                    <a:pt x="241646" y="227330"/>
                  </a:cubicBezTo>
                  <a:cubicBezTo>
                    <a:pt x="236566" y="226060"/>
                    <a:pt x="230216" y="227330"/>
                    <a:pt x="226406" y="223520"/>
                  </a:cubicBezTo>
                  <a:cubicBezTo>
                    <a:pt x="223866" y="220980"/>
                    <a:pt x="220056" y="219710"/>
                    <a:pt x="217516" y="217170"/>
                  </a:cubicBezTo>
                  <a:cubicBezTo>
                    <a:pt x="213706" y="214630"/>
                    <a:pt x="208626" y="215900"/>
                    <a:pt x="204816" y="222250"/>
                  </a:cubicBezTo>
                  <a:lnTo>
                    <a:pt x="187036" y="204470"/>
                  </a:lnTo>
                  <a:cubicBezTo>
                    <a:pt x="185766" y="205740"/>
                    <a:pt x="183226" y="207010"/>
                    <a:pt x="181956" y="208280"/>
                  </a:cubicBezTo>
                  <a:cubicBezTo>
                    <a:pt x="180686" y="208280"/>
                    <a:pt x="180686" y="209550"/>
                    <a:pt x="179416" y="209550"/>
                  </a:cubicBezTo>
                  <a:cubicBezTo>
                    <a:pt x="174336" y="210820"/>
                    <a:pt x="169256" y="212090"/>
                    <a:pt x="162906" y="213360"/>
                  </a:cubicBezTo>
                  <a:cubicBezTo>
                    <a:pt x="159096" y="214630"/>
                    <a:pt x="156556" y="215900"/>
                    <a:pt x="156556" y="220980"/>
                  </a:cubicBezTo>
                  <a:cubicBezTo>
                    <a:pt x="151476" y="223520"/>
                    <a:pt x="146396" y="222250"/>
                    <a:pt x="142586" y="227330"/>
                  </a:cubicBezTo>
                  <a:lnTo>
                    <a:pt x="138776" y="227330"/>
                  </a:lnTo>
                  <a:cubicBezTo>
                    <a:pt x="131156" y="223520"/>
                    <a:pt x="124806" y="224790"/>
                    <a:pt x="119726" y="231140"/>
                  </a:cubicBezTo>
                  <a:cubicBezTo>
                    <a:pt x="118456" y="232410"/>
                    <a:pt x="117186" y="232410"/>
                    <a:pt x="114646" y="232410"/>
                  </a:cubicBezTo>
                  <a:cubicBezTo>
                    <a:pt x="108296" y="231140"/>
                    <a:pt x="103216" y="234950"/>
                    <a:pt x="98136" y="238760"/>
                  </a:cubicBezTo>
                  <a:cubicBezTo>
                    <a:pt x="95596" y="241300"/>
                    <a:pt x="93056" y="242570"/>
                    <a:pt x="89246" y="242570"/>
                  </a:cubicBezTo>
                  <a:cubicBezTo>
                    <a:pt x="82896" y="243840"/>
                    <a:pt x="77816" y="243840"/>
                    <a:pt x="71466" y="243840"/>
                  </a:cubicBezTo>
                  <a:cubicBezTo>
                    <a:pt x="71466" y="243840"/>
                    <a:pt x="70196" y="243840"/>
                    <a:pt x="70196" y="245110"/>
                  </a:cubicBezTo>
                  <a:cubicBezTo>
                    <a:pt x="65116" y="251460"/>
                    <a:pt x="58766" y="251460"/>
                    <a:pt x="51146" y="251460"/>
                  </a:cubicBezTo>
                  <a:cubicBezTo>
                    <a:pt x="43526" y="251460"/>
                    <a:pt x="35906" y="252730"/>
                    <a:pt x="29556" y="259080"/>
                  </a:cubicBezTo>
                  <a:cubicBezTo>
                    <a:pt x="25746" y="262890"/>
                    <a:pt x="20666" y="265430"/>
                    <a:pt x="15586" y="269240"/>
                  </a:cubicBezTo>
                  <a:cubicBezTo>
                    <a:pt x="14316" y="269240"/>
                    <a:pt x="13046" y="270510"/>
                    <a:pt x="13046" y="270510"/>
                  </a:cubicBezTo>
                  <a:cubicBezTo>
                    <a:pt x="9236" y="270510"/>
                    <a:pt x="4156" y="269240"/>
                    <a:pt x="346" y="269240"/>
                  </a:cubicBezTo>
                  <a:cubicBezTo>
                    <a:pt x="-924" y="284480"/>
                    <a:pt x="1616" y="300990"/>
                    <a:pt x="2886" y="317500"/>
                  </a:cubicBezTo>
                  <a:close/>
                </a:path>
              </a:pathLst>
            </a:custGeom>
            <a:blipFill>
              <a:blip r:embed="rId4"/>
              <a:stretch>
                <a:fillRect l="-8100" r="-8100"/>
              </a:stretch>
            </a:blipFill>
          </p:spPr>
          <p:txBody>
            <a:bodyPr/>
            <a:lstStyle/>
            <a:p>
              <a:endParaRPr lang="en-US"/>
            </a:p>
          </p:txBody>
        </p:sp>
      </p:grpSp>
      <p:sp>
        <p:nvSpPr>
          <p:cNvPr id="6" name="TextBox 6"/>
          <p:cNvSpPr txBox="1"/>
          <p:nvPr/>
        </p:nvSpPr>
        <p:spPr>
          <a:xfrm>
            <a:off x="6869138" y="2069965"/>
            <a:ext cx="11145139" cy="8039100"/>
          </a:xfrm>
          <a:prstGeom prst="rect">
            <a:avLst/>
          </a:prstGeom>
        </p:spPr>
        <p:txBody>
          <a:bodyPr lIns="0" tIns="0" rIns="0" bIns="0" rtlCol="0" anchor="t">
            <a:spAutoFit/>
          </a:bodyPr>
          <a:lstStyle/>
          <a:p>
            <a:pPr marL="0" lvl="0" indent="0" algn="just">
              <a:lnSpc>
                <a:spcPts val="2339"/>
              </a:lnSpc>
            </a:pPr>
            <a:r>
              <a:rPr lang="en-US" sz="1949">
                <a:solidFill>
                  <a:srgbClr val="471711"/>
                </a:solidFill>
                <a:latin typeface="Mont"/>
                <a:ea typeface="Mont"/>
                <a:cs typeface="Mont"/>
                <a:sym typeface="Mont"/>
              </a:rPr>
              <a:t>Cette année nous a incités à réfléchir, à nous adapter et à évoluer.</a:t>
            </a:r>
          </a:p>
          <a:p>
            <a:pPr marL="0" lvl="0" indent="0" algn="just">
              <a:lnSpc>
                <a:spcPts val="2339"/>
              </a:lnSpc>
            </a:pPr>
            <a:endParaRPr lang="en-US" sz="1949">
              <a:solidFill>
                <a:srgbClr val="471711"/>
              </a:solidFill>
              <a:latin typeface="Mont"/>
              <a:ea typeface="Mont"/>
              <a:cs typeface="Mont"/>
              <a:sym typeface="Mont"/>
            </a:endParaRPr>
          </a:p>
          <a:p>
            <a:pPr marL="0" lvl="0" indent="0" algn="just">
              <a:lnSpc>
                <a:spcPts val="2339"/>
              </a:lnSpc>
            </a:pPr>
            <a:r>
              <a:rPr lang="en-US" sz="1949">
                <a:solidFill>
                  <a:srgbClr val="471711"/>
                </a:solidFill>
                <a:latin typeface="Mont"/>
                <a:ea typeface="Mont"/>
                <a:cs typeface="Mont"/>
                <a:sym typeface="Mont"/>
              </a:rPr>
              <a:t>À l’image d’un canoë voguant sur des eaux changeantes, notre parcours n’a pas toujours été facile. Nous avons traversé des moments qui ont mis à l’épreuve notre organisation, nos équipes et nos systèmes. Pourtant, face à chaque épreuve, nous sommes restés fidèles à notre mission et guidés par la conviction que la guérison est possible lorsque la culture, la communauté et les relations humaines sont au cœur du processus.</a:t>
            </a:r>
          </a:p>
          <a:p>
            <a:pPr marL="0" lvl="0" indent="0" algn="just">
              <a:lnSpc>
                <a:spcPts val="2339"/>
              </a:lnSpc>
            </a:pPr>
            <a:endParaRPr lang="en-US" sz="1949">
              <a:solidFill>
                <a:srgbClr val="471711"/>
              </a:solidFill>
              <a:latin typeface="Mont"/>
              <a:ea typeface="Mont"/>
              <a:cs typeface="Mont"/>
              <a:sym typeface="Mont"/>
            </a:endParaRPr>
          </a:p>
          <a:p>
            <a:pPr marL="0" lvl="0" indent="0" algn="just">
              <a:lnSpc>
                <a:spcPts val="2339"/>
              </a:lnSpc>
            </a:pPr>
            <a:r>
              <a:rPr lang="en-US" sz="1949">
                <a:solidFill>
                  <a:srgbClr val="471711"/>
                </a:solidFill>
                <a:latin typeface="Mont"/>
                <a:ea typeface="Mont"/>
                <a:cs typeface="Mont"/>
                <a:sym typeface="Mont"/>
              </a:rPr>
              <a:t>Tout au long de l’année, nous avons renforcé notre engagement envers les jeunes et les familles des Premières Nations en continuant de faire évoluer nos services, d’approfondir nos fondements culturels et de bâtir une organisation plus solide pour l’avenir. Ces réalisations ont été rendues possibles grâce au dévouement de notre personnel, à la sagesse de nos communautés, aux conseils de notre conseil d’administration et, surtout, au courage et à la résilience des jeunes et des familles que nous servons.</a:t>
            </a:r>
          </a:p>
          <a:p>
            <a:pPr marL="0" lvl="0" indent="0" algn="just">
              <a:lnSpc>
                <a:spcPts val="2339"/>
              </a:lnSpc>
            </a:pPr>
            <a:endParaRPr lang="en-US" sz="1949">
              <a:solidFill>
                <a:srgbClr val="471711"/>
              </a:solidFill>
              <a:latin typeface="Mont"/>
              <a:ea typeface="Mont"/>
              <a:cs typeface="Mont"/>
              <a:sym typeface="Mont"/>
            </a:endParaRPr>
          </a:p>
          <a:p>
            <a:pPr marL="0" lvl="0" indent="0" algn="just">
              <a:lnSpc>
                <a:spcPts val="2339"/>
              </a:lnSpc>
            </a:pPr>
            <a:r>
              <a:rPr lang="en-US" sz="1949">
                <a:solidFill>
                  <a:srgbClr val="471711"/>
                </a:solidFill>
                <a:latin typeface="Mont"/>
                <a:ea typeface="Mont"/>
                <a:cs typeface="Mont"/>
                <a:sym typeface="Mont"/>
              </a:rPr>
              <a:t>Ce rapport annuel reflète bien plus que nos activités et nos réalisations. Il raconte l’histoire d’un parcours collectif, fondé sur l’espoir, le sentiment d’appartenance, le sens et la raison d’être. Il nous rappelle que la résilience ne consiste pas à éviter les difficultés, mais à continuer d’avancer ensemble, même face à l’incertitude.</a:t>
            </a:r>
          </a:p>
          <a:p>
            <a:pPr marL="0" lvl="0" indent="0" algn="just">
              <a:lnSpc>
                <a:spcPts val="2339"/>
              </a:lnSpc>
            </a:pPr>
            <a:endParaRPr lang="en-US" sz="1949">
              <a:solidFill>
                <a:srgbClr val="471711"/>
              </a:solidFill>
              <a:latin typeface="Mont"/>
              <a:ea typeface="Mont"/>
              <a:cs typeface="Mont"/>
              <a:sym typeface="Mont"/>
            </a:endParaRPr>
          </a:p>
          <a:p>
            <a:pPr marL="0" lvl="0" indent="0" algn="just">
              <a:lnSpc>
                <a:spcPts val="2339"/>
              </a:lnSpc>
            </a:pPr>
            <a:r>
              <a:rPr lang="en-US" sz="1949">
                <a:solidFill>
                  <a:srgbClr val="471711"/>
                </a:solidFill>
                <a:latin typeface="Mont"/>
                <a:ea typeface="Mont"/>
                <a:cs typeface="Mont"/>
                <a:sym typeface="Mont"/>
              </a:rPr>
              <a:t>Nous nous tournons vers l’avenir avec confiance, gratitude et un engagement renouvelé à soutenir le bien-être des jeunes, des familles et des communautés des Premières Nations.</a:t>
            </a:r>
          </a:p>
          <a:p>
            <a:pPr marL="0" lvl="0" indent="0" algn="just">
              <a:lnSpc>
                <a:spcPts val="2339"/>
              </a:lnSpc>
            </a:pPr>
            <a:endParaRPr lang="en-US" sz="1949">
              <a:solidFill>
                <a:srgbClr val="471711"/>
              </a:solidFill>
              <a:latin typeface="Mont"/>
              <a:ea typeface="Mont"/>
              <a:cs typeface="Mont"/>
              <a:sym typeface="Mont"/>
            </a:endParaRPr>
          </a:p>
          <a:p>
            <a:pPr marL="0" lvl="0" indent="0" algn="just">
              <a:lnSpc>
                <a:spcPts val="2339"/>
              </a:lnSpc>
            </a:pPr>
            <a:r>
              <a:rPr lang="en-US" sz="1949">
                <a:solidFill>
                  <a:srgbClr val="471711"/>
                </a:solidFill>
                <a:latin typeface="Mont"/>
                <a:ea typeface="Mont"/>
                <a:cs typeface="Mont"/>
                <a:sym typeface="Mont"/>
              </a:rPr>
              <a:t>Wela’lioq.</a:t>
            </a:r>
          </a:p>
          <a:p>
            <a:pPr marL="0" lvl="0" indent="0" algn="just">
              <a:lnSpc>
                <a:spcPts val="2339"/>
              </a:lnSpc>
            </a:pPr>
            <a:r>
              <a:rPr lang="en-US" sz="1949">
                <a:solidFill>
                  <a:srgbClr val="471711"/>
                </a:solidFill>
                <a:latin typeface="Mont"/>
                <a:ea typeface="Mont"/>
                <a:cs typeface="Mont"/>
                <a:sym typeface="Mont"/>
              </a:rPr>
              <a:t>Pamela Charlong, directrice générale du Centre Walgwan</a:t>
            </a:r>
          </a:p>
        </p:txBody>
      </p:sp>
      <p:sp>
        <p:nvSpPr>
          <p:cNvPr id="7" name="TextBox 7"/>
          <p:cNvSpPr txBox="1"/>
          <p:nvPr/>
        </p:nvSpPr>
        <p:spPr>
          <a:xfrm>
            <a:off x="8765389" y="216870"/>
            <a:ext cx="7352636" cy="995845"/>
          </a:xfrm>
          <a:prstGeom prst="rect">
            <a:avLst/>
          </a:prstGeom>
        </p:spPr>
        <p:txBody>
          <a:bodyPr lIns="0" tIns="0" rIns="0" bIns="0" rtlCol="0" anchor="t">
            <a:spAutoFit/>
          </a:bodyPr>
          <a:lstStyle/>
          <a:p>
            <a:pPr marL="0" lvl="0" indent="0" algn="r">
              <a:lnSpc>
                <a:spcPts val="7331"/>
              </a:lnSpc>
            </a:pPr>
            <a:r>
              <a:rPr lang="en-US" sz="7331">
                <a:solidFill>
                  <a:srgbClr val="471711"/>
                </a:solidFill>
                <a:latin typeface="Bobby Jones"/>
                <a:ea typeface="Bobby Jones"/>
                <a:cs typeface="Bobby Jones"/>
                <a:sym typeface="Bobby Jones"/>
              </a:rPr>
              <a:t>ramer ensemble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8E53"/>
        </a:solidFill>
        <a:effectLst/>
      </p:bgPr>
    </p:bg>
    <p:spTree>
      <p:nvGrpSpPr>
        <p:cNvPr id="1" name=""/>
        <p:cNvGrpSpPr/>
        <p:nvPr/>
      </p:nvGrpSpPr>
      <p:grpSpPr>
        <a:xfrm>
          <a:off x="0" y="0"/>
          <a:ext cx="0" cy="0"/>
          <a:chOff x="0" y="0"/>
          <a:chExt cx="0" cy="0"/>
        </a:xfrm>
      </p:grpSpPr>
      <p:sp>
        <p:nvSpPr>
          <p:cNvPr id="2" name="Freeform 2"/>
          <p:cNvSpPr/>
          <p:nvPr/>
        </p:nvSpPr>
        <p:spPr>
          <a:xfrm rot="-5400000" flipV="1">
            <a:off x="7733466" y="5428"/>
            <a:ext cx="11862793" cy="10276145"/>
          </a:xfrm>
          <a:custGeom>
            <a:avLst/>
            <a:gdLst/>
            <a:ahLst/>
            <a:cxnLst/>
            <a:rect l="l" t="t" r="r" b="b"/>
            <a:pathLst>
              <a:path w="11862793" h="10276145">
                <a:moveTo>
                  <a:pt x="0" y="10276144"/>
                </a:moveTo>
                <a:lnTo>
                  <a:pt x="11862794" y="10276144"/>
                </a:lnTo>
                <a:lnTo>
                  <a:pt x="11862794" y="0"/>
                </a:lnTo>
                <a:lnTo>
                  <a:pt x="0" y="0"/>
                </a:lnTo>
                <a:lnTo>
                  <a:pt x="0" y="10276144"/>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5400000" flipV="1">
            <a:off x="-5474989" y="4101397"/>
            <a:ext cx="11862793" cy="2084207"/>
          </a:xfrm>
          <a:custGeom>
            <a:avLst/>
            <a:gdLst/>
            <a:ahLst/>
            <a:cxnLst/>
            <a:rect l="l" t="t" r="r" b="b"/>
            <a:pathLst>
              <a:path w="11862793" h="2084207">
                <a:moveTo>
                  <a:pt x="0" y="2084206"/>
                </a:moveTo>
                <a:lnTo>
                  <a:pt x="11862793" y="2084206"/>
                </a:lnTo>
                <a:lnTo>
                  <a:pt x="11862793" y="0"/>
                </a:lnTo>
                <a:lnTo>
                  <a:pt x="0" y="0"/>
                </a:lnTo>
                <a:lnTo>
                  <a:pt x="0" y="2084206"/>
                </a:lnTo>
                <a:close/>
              </a:path>
            </a:pathLst>
          </a:custGeom>
          <a:blipFill>
            <a:blip r:embed="rId3"/>
            <a:stretch>
              <a:fillRect t="-112146" b="-112995"/>
            </a:stretch>
          </a:blipFill>
        </p:spPr>
        <p:txBody>
          <a:bodyPr/>
          <a:lstStyle/>
          <a:p>
            <a:endParaRPr lang="en-US"/>
          </a:p>
        </p:txBody>
      </p:sp>
      <p:sp>
        <p:nvSpPr>
          <p:cNvPr id="4" name="Freeform 4"/>
          <p:cNvSpPr/>
          <p:nvPr/>
        </p:nvSpPr>
        <p:spPr>
          <a:xfrm rot="-5400000">
            <a:off x="11897168" y="4101397"/>
            <a:ext cx="11862793" cy="2084207"/>
          </a:xfrm>
          <a:custGeom>
            <a:avLst/>
            <a:gdLst/>
            <a:ahLst/>
            <a:cxnLst/>
            <a:rect l="l" t="t" r="r" b="b"/>
            <a:pathLst>
              <a:path w="11862793" h="2084207">
                <a:moveTo>
                  <a:pt x="0" y="0"/>
                </a:moveTo>
                <a:lnTo>
                  <a:pt x="11862793" y="0"/>
                </a:lnTo>
                <a:lnTo>
                  <a:pt x="11862793" y="2084206"/>
                </a:lnTo>
                <a:lnTo>
                  <a:pt x="0" y="2084206"/>
                </a:lnTo>
                <a:lnTo>
                  <a:pt x="0" y="0"/>
                </a:lnTo>
                <a:close/>
              </a:path>
            </a:pathLst>
          </a:custGeom>
          <a:blipFill>
            <a:blip r:embed="rId3"/>
            <a:stretch>
              <a:fillRect t="-112146" b="-112995"/>
            </a:stretch>
          </a:blipFill>
        </p:spPr>
        <p:txBody>
          <a:bodyPr/>
          <a:lstStyle/>
          <a:p>
            <a:endParaRPr lang="en-US"/>
          </a:p>
        </p:txBody>
      </p:sp>
      <p:grpSp>
        <p:nvGrpSpPr>
          <p:cNvPr id="5" name="Group 5"/>
          <p:cNvGrpSpPr/>
          <p:nvPr/>
        </p:nvGrpSpPr>
        <p:grpSpPr>
          <a:xfrm>
            <a:off x="-350013" y="6312269"/>
            <a:ext cx="19022424" cy="4414422"/>
            <a:chOff x="0" y="0"/>
            <a:chExt cx="6356731" cy="1475169"/>
          </a:xfrm>
        </p:grpSpPr>
        <p:sp>
          <p:nvSpPr>
            <p:cNvPr id="6" name="Freeform 6"/>
            <p:cNvSpPr/>
            <p:nvPr/>
          </p:nvSpPr>
          <p:spPr>
            <a:xfrm>
              <a:off x="-40" y="-70426"/>
              <a:ext cx="6356776" cy="1546256"/>
            </a:xfrm>
            <a:custGeom>
              <a:avLst/>
              <a:gdLst/>
              <a:ahLst/>
              <a:cxnLst/>
              <a:rect l="l" t="t" r="r" b="b"/>
              <a:pathLst>
                <a:path w="6356776" h="1546256">
                  <a:moveTo>
                    <a:pt x="6067973" y="1544289"/>
                  </a:moveTo>
                  <a:cubicBezTo>
                    <a:pt x="3972854" y="1537352"/>
                    <a:pt x="2118654" y="1549913"/>
                    <a:pt x="55920" y="1539474"/>
                  </a:cubicBezTo>
                  <a:cubicBezTo>
                    <a:pt x="-61809" y="1356649"/>
                    <a:pt x="45633" y="934682"/>
                    <a:pt x="28615" y="685828"/>
                  </a:cubicBezTo>
                  <a:cubicBezTo>
                    <a:pt x="123611" y="625757"/>
                    <a:pt x="378754" y="722883"/>
                    <a:pt x="492419" y="710069"/>
                  </a:cubicBezTo>
                  <a:cubicBezTo>
                    <a:pt x="584875" y="726964"/>
                    <a:pt x="683681" y="674075"/>
                    <a:pt x="774486" y="706722"/>
                  </a:cubicBezTo>
                  <a:cubicBezTo>
                    <a:pt x="774740" y="695214"/>
                    <a:pt x="800013" y="696602"/>
                    <a:pt x="792393" y="700601"/>
                  </a:cubicBezTo>
                  <a:cubicBezTo>
                    <a:pt x="792774" y="701417"/>
                    <a:pt x="798235" y="699050"/>
                    <a:pt x="803823" y="695867"/>
                  </a:cubicBezTo>
                  <a:cubicBezTo>
                    <a:pt x="910249" y="688603"/>
                    <a:pt x="1119164" y="594252"/>
                    <a:pt x="1301155" y="600047"/>
                  </a:cubicBezTo>
                  <a:cubicBezTo>
                    <a:pt x="1268770" y="599231"/>
                    <a:pt x="1355511" y="601027"/>
                    <a:pt x="1350431" y="598333"/>
                  </a:cubicBezTo>
                  <a:cubicBezTo>
                    <a:pt x="1555409" y="579235"/>
                    <a:pt x="1727367" y="583968"/>
                    <a:pt x="2001433" y="495657"/>
                  </a:cubicBezTo>
                  <a:cubicBezTo>
                    <a:pt x="2139101" y="511247"/>
                    <a:pt x="2368971" y="481374"/>
                    <a:pt x="2570266" y="447666"/>
                  </a:cubicBezTo>
                  <a:cubicBezTo>
                    <a:pt x="2763687" y="419181"/>
                    <a:pt x="2999780" y="440892"/>
                    <a:pt x="3197646" y="351683"/>
                  </a:cubicBezTo>
                  <a:cubicBezTo>
                    <a:pt x="3425738" y="342297"/>
                    <a:pt x="3660561" y="306956"/>
                    <a:pt x="3871889" y="269820"/>
                  </a:cubicBezTo>
                  <a:cubicBezTo>
                    <a:pt x="3889542" y="274798"/>
                    <a:pt x="4013875" y="285898"/>
                    <a:pt x="4072676" y="266636"/>
                  </a:cubicBezTo>
                  <a:cubicBezTo>
                    <a:pt x="4134779" y="252761"/>
                    <a:pt x="4169704" y="276757"/>
                    <a:pt x="4251365" y="248844"/>
                  </a:cubicBezTo>
                  <a:cubicBezTo>
                    <a:pt x="4280702" y="265086"/>
                    <a:pt x="4400590" y="237009"/>
                    <a:pt x="4420529" y="244518"/>
                  </a:cubicBezTo>
                  <a:cubicBezTo>
                    <a:pt x="4585883" y="233091"/>
                    <a:pt x="4839883" y="225419"/>
                    <a:pt x="5064927" y="155554"/>
                  </a:cubicBezTo>
                  <a:cubicBezTo>
                    <a:pt x="5168813" y="157921"/>
                    <a:pt x="5450880" y="176040"/>
                    <a:pt x="5631093" y="117765"/>
                  </a:cubicBezTo>
                  <a:cubicBezTo>
                    <a:pt x="6606453" y="154493"/>
                    <a:pt x="6299621" y="-613596"/>
                    <a:pt x="6345214" y="1351425"/>
                  </a:cubicBezTo>
                  <a:cubicBezTo>
                    <a:pt x="6320322" y="1545024"/>
                    <a:pt x="6472849" y="1552199"/>
                    <a:pt x="6067973" y="1544289"/>
                  </a:cubicBezTo>
                  <a:close/>
                </a:path>
              </a:pathLst>
            </a:custGeom>
            <a:blipFill>
              <a:blip r:embed="rId4"/>
              <a:stretch>
                <a:fillRect t="-86950" b="-86950"/>
              </a:stretch>
            </a:blipFill>
          </p:spPr>
          <p:txBody>
            <a:bodyPr/>
            <a:lstStyle/>
            <a:p>
              <a:endParaRPr lang="en-US"/>
            </a:p>
          </p:txBody>
        </p:sp>
      </p:grpSp>
      <p:sp>
        <p:nvSpPr>
          <p:cNvPr id="7" name="TextBox 7"/>
          <p:cNvSpPr txBox="1"/>
          <p:nvPr/>
        </p:nvSpPr>
        <p:spPr>
          <a:xfrm>
            <a:off x="1843882" y="1815183"/>
            <a:ext cx="14634635" cy="5427192"/>
          </a:xfrm>
          <a:prstGeom prst="rect">
            <a:avLst/>
          </a:prstGeom>
        </p:spPr>
        <p:txBody>
          <a:bodyPr lIns="0" tIns="0" rIns="0" bIns="0" rtlCol="0" anchor="t">
            <a:spAutoFit/>
          </a:bodyPr>
          <a:lstStyle/>
          <a:p>
            <a:pPr marL="0" lvl="0" indent="0" algn="l">
              <a:lnSpc>
                <a:spcPts val="2168"/>
              </a:lnSpc>
              <a:spcBef>
                <a:spcPct val="0"/>
              </a:spcBef>
            </a:pPr>
            <a:r>
              <a:rPr lang="en-US" sz="2168">
                <a:solidFill>
                  <a:srgbClr val="471711"/>
                </a:solidFill>
                <a:latin typeface="Mont"/>
                <a:ea typeface="Mont"/>
                <a:cs typeface="Mont"/>
                <a:sym typeface="Mont"/>
              </a:rPr>
              <a:t>Le Centre Walgwan est heureux de présenter son rapport annuel 2025-2026, qui met en lumière les services offerts, les jeunes et les familles soutenus, ainsi que les progrès réalisés en matière de bien-être des jeunes des Premières Nations.</a:t>
            </a:r>
          </a:p>
          <a:p>
            <a:pPr marL="0" lvl="0" indent="0" algn="l">
              <a:lnSpc>
                <a:spcPts val="2168"/>
              </a:lnSpc>
              <a:spcBef>
                <a:spcPct val="0"/>
              </a:spcBef>
            </a:pPr>
            <a:endParaRPr lang="en-US" sz="2168">
              <a:solidFill>
                <a:srgbClr val="471711"/>
              </a:solidFill>
              <a:latin typeface="Mont"/>
              <a:ea typeface="Mont"/>
              <a:cs typeface="Mont"/>
              <a:sym typeface="Mont"/>
            </a:endParaRPr>
          </a:p>
          <a:p>
            <a:pPr marL="0" lvl="0" indent="0" algn="l">
              <a:lnSpc>
                <a:spcPts val="2168"/>
              </a:lnSpc>
              <a:spcBef>
                <a:spcPct val="0"/>
              </a:spcBef>
            </a:pPr>
            <a:r>
              <a:rPr lang="en-US" sz="2168">
                <a:solidFill>
                  <a:srgbClr val="471711"/>
                </a:solidFill>
                <a:latin typeface="Mont"/>
                <a:ea typeface="Mont"/>
                <a:cs typeface="Mont"/>
                <a:sym typeface="Mont"/>
              </a:rPr>
              <a:t>S’appuyant sur les données du Système de gestion de l’information sur les dépendances (AMIS), les indicateurs de programme, les mesures des résultats des clients et les activités d’amélioration de la qualité, ce rapport donne un aperçu de l’utilisation des services, des tendances démographiques et d’orientation, des défis liés à la consommation de substances et au bien-être mental, des résultats du programme et des expériences des clients.</a:t>
            </a:r>
          </a:p>
          <a:p>
            <a:pPr marL="0" lvl="0" indent="0" algn="l">
              <a:lnSpc>
                <a:spcPts val="2168"/>
              </a:lnSpc>
              <a:spcBef>
                <a:spcPct val="0"/>
              </a:spcBef>
            </a:pPr>
            <a:endParaRPr lang="en-US" sz="2168">
              <a:solidFill>
                <a:srgbClr val="471711"/>
              </a:solidFill>
              <a:latin typeface="Mont"/>
              <a:ea typeface="Mont"/>
              <a:cs typeface="Mont"/>
              <a:sym typeface="Mont"/>
            </a:endParaRPr>
          </a:p>
          <a:p>
            <a:pPr marL="0" lvl="0" indent="0" algn="l">
              <a:lnSpc>
                <a:spcPts val="2168"/>
              </a:lnSpc>
              <a:spcBef>
                <a:spcPct val="0"/>
              </a:spcBef>
            </a:pPr>
            <a:r>
              <a:rPr lang="en-US" sz="2168">
                <a:solidFill>
                  <a:srgbClr val="471711"/>
                </a:solidFill>
                <a:latin typeface="Mont"/>
                <a:ea typeface="Mont"/>
                <a:cs typeface="Mont"/>
                <a:sym typeface="Mont"/>
              </a:rPr>
              <a:t>Cette année a été marquée par la croissance, la résilience et le renouveau organisationnel. Guidée par sa culture et ancrée dans une approche holistique de la guérison, Walgwan a continué de renforcer ses services, de soutenir les jeunes et les familles et d’améliorer sa capacité organisationnelle à offrir des soins culturellement adaptés et tenant compte des traumatismes.</a:t>
            </a:r>
          </a:p>
          <a:p>
            <a:pPr marL="0" lvl="0" indent="0" algn="l">
              <a:lnSpc>
                <a:spcPts val="2168"/>
              </a:lnSpc>
              <a:spcBef>
                <a:spcPct val="0"/>
              </a:spcBef>
            </a:pPr>
            <a:endParaRPr lang="en-US" sz="2168">
              <a:solidFill>
                <a:srgbClr val="471711"/>
              </a:solidFill>
              <a:latin typeface="Mont"/>
              <a:ea typeface="Mont"/>
              <a:cs typeface="Mont"/>
              <a:sym typeface="Mont"/>
            </a:endParaRPr>
          </a:p>
          <a:p>
            <a:pPr marL="0" lvl="0" indent="0" algn="l">
              <a:lnSpc>
                <a:spcPts val="2168"/>
              </a:lnSpc>
              <a:spcBef>
                <a:spcPct val="0"/>
              </a:spcBef>
            </a:pPr>
            <a:r>
              <a:rPr lang="en-US" sz="2168">
                <a:solidFill>
                  <a:srgbClr val="471711"/>
                </a:solidFill>
                <a:latin typeface="Mont"/>
                <a:ea typeface="Mont"/>
                <a:cs typeface="Mont"/>
                <a:sym typeface="Mont"/>
              </a:rPr>
              <a:t>Plus qu’un simple recueil de statistiques, ce rapport témoigne de la résilience des jeunes, des familles, du personnel et des communautés qui continuent de cheminer ensemble sur la voie de la guérison. </a:t>
            </a:r>
          </a:p>
          <a:p>
            <a:pPr marL="0" lvl="0" indent="0" algn="l">
              <a:lnSpc>
                <a:spcPts val="2168"/>
              </a:lnSpc>
              <a:spcBef>
                <a:spcPct val="0"/>
              </a:spcBef>
            </a:pPr>
            <a:endParaRPr lang="en-US" sz="2168">
              <a:solidFill>
                <a:srgbClr val="471711"/>
              </a:solidFill>
              <a:latin typeface="Mont"/>
              <a:ea typeface="Mont"/>
              <a:cs typeface="Mont"/>
              <a:sym typeface="Mont"/>
            </a:endParaRPr>
          </a:p>
          <a:p>
            <a:pPr marL="0" lvl="0" indent="0" algn="l">
              <a:lnSpc>
                <a:spcPts val="2168"/>
              </a:lnSpc>
              <a:spcBef>
                <a:spcPct val="0"/>
              </a:spcBef>
            </a:pPr>
            <a:r>
              <a:rPr lang="en-US" sz="2168">
                <a:solidFill>
                  <a:srgbClr val="471711"/>
                </a:solidFill>
                <a:latin typeface="Mont"/>
                <a:ea typeface="Mont"/>
                <a:cs typeface="Mont"/>
                <a:sym typeface="Mont"/>
              </a:rPr>
              <a:t>Pour l’avenir, nous restons déterminés à susciter l’espoir, le sentiment d’appartenance, le sens et un but pour les générations futures.</a:t>
            </a:r>
          </a:p>
        </p:txBody>
      </p:sp>
      <p:sp>
        <p:nvSpPr>
          <p:cNvPr id="8" name="TextBox 8"/>
          <p:cNvSpPr txBox="1"/>
          <p:nvPr/>
        </p:nvSpPr>
        <p:spPr>
          <a:xfrm>
            <a:off x="3653365" y="280443"/>
            <a:ext cx="10978241" cy="1195862"/>
          </a:xfrm>
          <a:prstGeom prst="rect">
            <a:avLst/>
          </a:prstGeom>
        </p:spPr>
        <p:txBody>
          <a:bodyPr lIns="0" tIns="0" rIns="0" bIns="0" rtlCol="0" anchor="t">
            <a:spAutoFit/>
          </a:bodyPr>
          <a:lstStyle/>
          <a:p>
            <a:pPr marL="0" lvl="0" indent="0" algn="ctr">
              <a:lnSpc>
                <a:spcPts val="8831"/>
              </a:lnSpc>
            </a:pPr>
            <a:r>
              <a:rPr lang="en-US" sz="8831">
                <a:solidFill>
                  <a:srgbClr val="471711"/>
                </a:solidFill>
                <a:latin typeface="Bobby Jones"/>
                <a:ea typeface="Bobby Jones"/>
                <a:cs typeface="Bobby Jones"/>
                <a:sym typeface="Bobby Jones"/>
              </a:rPr>
              <a:t>Résumé exécutif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BE54"/>
        </a:solidFill>
        <a:effectLst/>
      </p:bgPr>
    </p:bg>
    <p:spTree>
      <p:nvGrpSpPr>
        <p:cNvPr id="1" name=""/>
        <p:cNvGrpSpPr/>
        <p:nvPr/>
      </p:nvGrpSpPr>
      <p:grpSpPr>
        <a:xfrm>
          <a:off x="0" y="0"/>
          <a:ext cx="0" cy="0"/>
          <a:chOff x="0" y="0"/>
          <a:chExt cx="0" cy="0"/>
        </a:xfrm>
      </p:grpSpPr>
      <p:sp>
        <p:nvSpPr>
          <p:cNvPr id="2" name="Freeform 2"/>
          <p:cNvSpPr/>
          <p:nvPr/>
        </p:nvSpPr>
        <p:spPr>
          <a:xfrm>
            <a:off x="0" y="5655358"/>
            <a:ext cx="18484819" cy="4631642"/>
          </a:xfrm>
          <a:custGeom>
            <a:avLst/>
            <a:gdLst/>
            <a:ahLst/>
            <a:cxnLst/>
            <a:rect l="l" t="t" r="r" b="b"/>
            <a:pathLst>
              <a:path w="18484819" h="4631642">
                <a:moveTo>
                  <a:pt x="0" y="0"/>
                </a:moveTo>
                <a:lnTo>
                  <a:pt x="18484819" y="0"/>
                </a:lnTo>
                <a:lnTo>
                  <a:pt x="18484819" y="4631642"/>
                </a:lnTo>
                <a:lnTo>
                  <a:pt x="0" y="4631642"/>
                </a:lnTo>
                <a:lnTo>
                  <a:pt x="0" y="0"/>
                </a:lnTo>
                <a:close/>
              </a:path>
            </a:pathLst>
          </a:custGeom>
          <a:blipFill>
            <a:blip r:embed="rId2"/>
            <a:stretch>
              <a:fillRect t="-92815" b="-6733"/>
            </a:stretch>
          </a:blipFill>
        </p:spPr>
        <p:txBody>
          <a:bodyPr/>
          <a:lstStyle/>
          <a:p>
            <a:endParaRPr lang="en-US"/>
          </a:p>
        </p:txBody>
      </p:sp>
      <p:sp>
        <p:nvSpPr>
          <p:cNvPr id="3" name="TextBox 3"/>
          <p:cNvSpPr txBox="1"/>
          <p:nvPr/>
        </p:nvSpPr>
        <p:spPr>
          <a:xfrm>
            <a:off x="337524" y="864283"/>
            <a:ext cx="17950476" cy="4791075"/>
          </a:xfrm>
          <a:prstGeom prst="rect">
            <a:avLst/>
          </a:prstGeom>
        </p:spPr>
        <p:txBody>
          <a:bodyPr lIns="0" tIns="0" rIns="0" bIns="0" rtlCol="0" anchor="t">
            <a:spAutoFit/>
          </a:bodyPr>
          <a:lstStyle/>
          <a:p>
            <a:pPr marL="0" lvl="0" indent="0" algn="l">
              <a:lnSpc>
                <a:spcPts val="2399"/>
              </a:lnSpc>
            </a:pPr>
            <a:r>
              <a:rPr lang="en-US" sz="1999">
                <a:solidFill>
                  <a:srgbClr val="471711"/>
                </a:solidFill>
                <a:latin typeface="Mont"/>
                <a:ea typeface="Mont"/>
                <a:cs typeface="Mont"/>
                <a:sym typeface="Mont"/>
              </a:rPr>
              <a:t>Le Centre Walgwan trouve son origine dans une réponse nationale à la crise croissante de l’abus de solvants qui touchait les jeunes des Premières Nations et des Inuits partout au Canada au début des années 1990. Les communautés, les familles et les dirigeants ont exprimé leurs inquiétudes quant aux effets dévastateurs de l’inhalation d’essence et de solvants sur la santé, le bien-être et l’avenir des jeunes autochtones. En réponse, Santé Canada a mené l’Enquête et l’Étude sur l’abus de solvants chez les jeunes des Premières Nations et des Inuits en 1993, ce qui a mené à la création du Programme national de lutte contre l’abus de solvants chez les jeunes (PNALSJ) et à l’établissement de centres de traitement spécialisés pour les jeunes partout au Canada.</a:t>
            </a:r>
          </a:p>
          <a:p>
            <a:pPr marL="0" lvl="0" indent="0" algn="l">
              <a:lnSpc>
                <a:spcPts val="2399"/>
              </a:lnSpc>
            </a:pPr>
            <a:endParaRPr lang="en-US" sz="1999">
              <a:solidFill>
                <a:srgbClr val="471711"/>
              </a:solidFill>
              <a:latin typeface="Mont"/>
              <a:ea typeface="Mont"/>
              <a:cs typeface="Mont"/>
              <a:sym typeface="Mont"/>
            </a:endParaRPr>
          </a:p>
          <a:p>
            <a:pPr marL="0" lvl="0" indent="0" algn="l">
              <a:lnSpc>
                <a:spcPts val="2399"/>
              </a:lnSpc>
            </a:pPr>
            <a:r>
              <a:rPr lang="en-US" sz="1999">
                <a:solidFill>
                  <a:srgbClr val="471711"/>
                </a:solidFill>
                <a:latin typeface="Mont"/>
                <a:ea typeface="Mont"/>
                <a:cs typeface="Mont"/>
                <a:sym typeface="Mont"/>
              </a:rPr>
              <a:t>Fondé en 1996, Walgwan s’est inscrit dans ce mouvement national voué au soutien des jeunes autochtones par le biais de services de guérison et de rétablissement adaptés à leur culture. De concert avec d’autres centres de traitement à travers le pays, Walgwan a rejoint ce qui allait devenir le Comité sur la dépendance aux solvants chez les jeunes (CDSJ), un réseau national engagé dans le partage des connaissances, l’élaboration de pratiques exemplaires, le renforcement des normes de qualité et la promotion du bien-être des jeunes autochtones.</a:t>
            </a:r>
          </a:p>
          <a:p>
            <a:pPr marL="0" lvl="0" indent="0" algn="l">
              <a:lnSpc>
                <a:spcPts val="2399"/>
              </a:lnSpc>
            </a:pPr>
            <a:endParaRPr lang="en-US" sz="1999">
              <a:solidFill>
                <a:srgbClr val="471711"/>
              </a:solidFill>
              <a:latin typeface="Mont"/>
              <a:ea typeface="Mont"/>
              <a:cs typeface="Mont"/>
              <a:sym typeface="Mont"/>
            </a:endParaRPr>
          </a:p>
          <a:p>
            <a:pPr marL="0" lvl="0" indent="0" algn="l">
              <a:lnSpc>
                <a:spcPts val="2399"/>
              </a:lnSpc>
            </a:pPr>
            <a:r>
              <a:rPr lang="en-US" sz="1999">
                <a:solidFill>
                  <a:srgbClr val="471711"/>
                </a:solidFill>
                <a:latin typeface="Mont"/>
                <a:ea typeface="Mont"/>
                <a:cs typeface="Mont"/>
                <a:sym typeface="Mont"/>
              </a:rPr>
              <a:t>Au fil des ans, les besoins des jeunes ont évolué. Si la consommation de solvants a été le principal facteur à l’origine de la création de ces centres, les jeunes d’aujourd’hui sont confrontés à des défis de plus en plus complexes. Walgwan a su s’adapter à ces réalités, en élargissant ses services tout en restant fidèle à ses valeurs culturelles, relationnelles et de guérison.</a:t>
            </a:r>
          </a:p>
        </p:txBody>
      </p:sp>
      <p:sp>
        <p:nvSpPr>
          <p:cNvPr id="4" name="TextBox 4"/>
          <p:cNvSpPr txBox="1"/>
          <p:nvPr/>
        </p:nvSpPr>
        <p:spPr>
          <a:xfrm>
            <a:off x="337524" y="114300"/>
            <a:ext cx="6828177" cy="983780"/>
          </a:xfrm>
          <a:prstGeom prst="rect">
            <a:avLst/>
          </a:prstGeom>
        </p:spPr>
        <p:txBody>
          <a:bodyPr lIns="0" tIns="0" rIns="0" bIns="0" rtlCol="0" anchor="t">
            <a:spAutoFit/>
          </a:bodyPr>
          <a:lstStyle/>
          <a:p>
            <a:pPr marL="0" lvl="0" indent="0" algn="l">
              <a:lnSpc>
                <a:spcPts val="7231"/>
              </a:lnSpc>
            </a:pPr>
            <a:r>
              <a:rPr lang="en-US" sz="7231">
                <a:solidFill>
                  <a:srgbClr val="471711"/>
                </a:solidFill>
                <a:latin typeface="Bobby Jones"/>
                <a:ea typeface="Bobby Jones"/>
                <a:cs typeface="Bobby Jones"/>
                <a:sym typeface="Bobby Jones"/>
              </a:rPr>
              <a:t>Notre parcours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9E4E2"/>
        </a:solidFill>
        <a:effectLst/>
      </p:bgPr>
    </p:bg>
    <p:spTree>
      <p:nvGrpSpPr>
        <p:cNvPr id="1" name=""/>
        <p:cNvGrpSpPr/>
        <p:nvPr/>
      </p:nvGrpSpPr>
      <p:grpSpPr>
        <a:xfrm>
          <a:off x="0" y="0"/>
          <a:ext cx="0" cy="0"/>
          <a:chOff x="0" y="0"/>
          <a:chExt cx="0" cy="0"/>
        </a:xfrm>
      </p:grpSpPr>
      <p:sp>
        <p:nvSpPr>
          <p:cNvPr id="2" name="Freeform 2"/>
          <p:cNvSpPr/>
          <p:nvPr/>
        </p:nvSpPr>
        <p:spPr>
          <a:xfrm rot="-5400000" flipV="1">
            <a:off x="11998934" y="4622421"/>
            <a:ext cx="10785546" cy="1792585"/>
          </a:xfrm>
          <a:custGeom>
            <a:avLst/>
            <a:gdLst/>
            <a:ahLst/>
            <a:cxnLst/>
            <a:rect l="l" t="t" r="r" b="b"/>
            <a:pathLst>
              <a:path w="10785546" h="1792585">
                <a:moveTo>
                  <a:pt x="0" y="1792585"/>
                </a:moveTo>
                <a:lnTo>
                  <a:pt x="10785546" y="1792585"/>
                </a:lnTo>
                <a:lnTo>
                  <a:pt x="10785546" y="0"/>
                </a:lnTo>
                <a:lnTo>
                  <a:pt x="0" y="0"/>
                </a:lnTo>
                <a:lnTo>
                  <a:pt x="0" y="1792585"/>
                </a:lnTo>
                <a:close/>
              </a:path>
            </a:pathLst>
          </a:custGeom>
          <a:blipFill>
            <a:blip r:embed="rId2"/>
            <a:stretch>
              <a:fillRect b="-243707"/>
            </a:stretch>
          </a:blipFill>
        </p:spPr>
        <p:txBody>
          <a:bodyPr/>
          <a:lstStyle/>
          <a:p>
            <a:endParaRPr lang="en-US"/>
          </a:p>
        </p:txBody>
      </p:sp>
      <p:sp>
        <p:nvSpPr>
          <p:cNvPr id="3" name="Freeform 3"/>
          <p:cNvSpPr/>
          <p:nvPr/>
        </p:nvSpPr>
        <p:spPr>
          <a:xfrm rot="-5721002">
            <a:off x="12322082" y="3274420"/>
            <a:ext cx="7671953" cy="2549984"/>
          </a:xfrm>
          <a:custGeom>
            <a:avLst/>
            <a:gdLst/>
            <a:ahLst/>
            <a:cxnLst/>
            <a:rect l="l" t="t" r="r" b="b"/>
            <a:pathLst>
              <a:path w="7671953" h="2549984">
                <a:moveTo>
                  <a:pt x="0" y="0"/>
                </a:moveTo>
                <a:lnTo>
                  <a:pt x="7671953" y="0"/>
                </a:lnTo>
                <a:lnTo>
                  <a:pt x="7671953" y="2549984"/>
                </a:lnTo>
                <a:lnTo>
                  <a:pt x="0" y="2549984"/>
                </a:lnTo>
                <a:lnTo>
                  <a:pt x="0" y="0"/>
                </a:lnTo>
                <a:close/>
              </a:path>
            </a:pathLst>
          </a:custGeom>
          <a:blipFill>
            <a:blip r:embed="rId3"/>
            <a:stretch>
              <a:fillRect t="-48611" b="-51838"/>
            </a:stretch>
          </a:blipFill>
        </p:spPr>
        <p:txBody>
          <a:bodyPr/>
          <a:lstStyle/>
          <a:p>
            <a:endParaRPr lang="en-US"/>
          </a:p>
        </p:txBody>
      </p:sp>
      <p:sp>
        <p:nvSpPr>
          <p:cNvPr id="4" name="Freeform 4"/>
          <p:cNvSpPr/>
          <p:nvPr/>
        </p:nvSpPr>
        <p:spPr>
          <a:xfrm>
            <a:off x="0" y="0"/>
            <a:ext cx="15003576" cy="10287000"/>
          </a:xfrm>
          <a:custGeom>
            <a:avLst/>
            <a:gdLst/>
            <a:ahLst/>
            <a:cxnLst/>
            <a:rect l="l" t="t" r="r" b="b"/>
            <a:pathLst>
              <a:path w="15003576" h="10287000">
                <a:moveTo>
                  <a:pt x="0" y="0"/>
                </a:moveTo>
                <a:lnTo>
                  <a:pt x="15003576" y="0"/>
                </a:lnTo>
                <a:lnTo>
                  <a:pt x="15003576" y="10287000"/>
                </a:lnTo>
                <a:lnTo>
                  <a:pt x="0" y="10287000"/>
                </a:lnTo>
                <a:lnTo>
                  <a:pt x="0" y="0"/>
                </a:lnTo>
                <a:close/>
              </a:path>
            </a:pathLst>
          </a:custGeom>
          <a:blipFill>
            <a:blip r:embed="rId4"/>
            <a:stretch>
              <a:fillRect l="-1422" r="-1422"/>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8E53"/>
        </a:solidFill>
        <a:effectLst/>
      </p:bgPr>
    </p:bg>
    <p:spTree>
      <p:nvGrpSpPr>
        <p:cNvPr id="1" name=""/>
        <p:cNvGrpSpPr/>
        <p:nvPr/>
      </p:nvGrpSpPr>
      <p:grpSpPr>
        <a:xfrm>
          <a:off x="0" y="0"/>
          <a:ext cx="0" cy="0"/>
          <a:chOff x="0" y="0"/>
          <a:chExt cx="0" cy="0"/>
        </a:xfrm>
      </p:grpSpPr>
      <p:grpSp>
        <p:nvGrpSpPr>
          <p:cNvPr id="2" name="Group 2"/>
          <p:cNvGrpSpPr/>
          <p:nvPr/>
        </p:nvGrpSpPr>
        <p:grpSpPr>
          <a:xfrm>
            <a:off x="8344332" y="44962"/>
            <a:ext cx="9943668" cy="11029934"/>
            <a:chOff x="0" y="0"/>
            <a:chExt cx="6634520" cy="7359288"/>
          </a:xfrm>
        </p:grpSpPr>
        <p:sp>
          <p:nvSpPr>
            <p:cNvPr id="3" name="Freeform 3"/>
            <p:cNvSpPr/>
            <p:nvPr/>
          </p:nvSpPr>
          <p:spPr>
            <a:xfrm>
              <a:off x="1726" y="0"/>
              <a:ext cx="6632794" cy="7358302"/>
            </a:xfrm>
            <a:custGeom>
              <a:avLst/>
              <a:gdLst/>
              <a:ahLst/>
              <a:cxnLst/>
              <a:rect l="l" t="t" r="r" b="b"/>
              <a:pathLst>
                <a:path w="6632794" h="7358302">
                  <a:moveTo>
                    <a:pt x="6632793" y="7338964"/>
                  </a:moveTo>
                  <a:cubicBezTo>
                    <a:pt x="6352143" y="7370845"/>
                    <a:pt x="6104346" y="7357440"/>
                    <a:pt x="5821169" y="7340505"/>
                  </a:cubicBezTo>
                  <a:cubicBezTo>
                    <a:pt x="4257109" y="7367415"/>
                    <a:pt x="2266221" y="7347894"/>
                    <a:pt x="609187" y="7344970"/>
                  </a:cubicBezTo>
                  <a:cubicBezTo>
                    <a:pt x="544943" y="7369066"/>
                    <a:pt x="569949" y="7284924"/>
                    <a:pt x="549333" y="7251052"/>
                  </a:cubicBezTo>
                  <a:cubicBezTo>
                    <a:pt x="493070" y="7191468"/>
                    <a:pt x="445186" y="7135579"/>
                    <a:pt x="421111" y="7060137"/>
                  </a:cubicBezTo>
                  <a:cubicBezTo>
                    <a:pt x="466867" y="6701095"/>
                    <a:pt x="533504" y="6825497"/>
                    <a:pt x="454763" y="6589471"/>
                  </a:cubicBezTo>
                  <a:cubicBezTo>
                    <a:pt x="507967" y="6479234"/>
                    <a:pt x="469128" y="6332661"/>
                    <a:pt x="412466" y="6279544"/>
                  </a:cubicBezTo>
                  <a:cubicBezTo>
                    <a:pt x="358065" y="6083857"/>
                    <a:pt x="400628" y="6210722"/>
                    <a:pt x="338778" y="6103564"/>
                  </a:cubicBezTo>
                  <a:cubicBezTo>
                    <a:pt x="257243" y="6071077"/>
                    <a:pt x="349685" y="6028122"/>
                    <a:pt x="312309" y="6003950"/>
                  </a:cubicBezTo>
                  <a:cubicBezTo>
                    <a:pt x="231972" y="5826738"/>
                    <a:pt x="171585" y="5753451"/>
                    <a:pt x="86193" y="5633206"/>
                  </a:cubicBezTo>
                  <a:cubicBezTo>
                    <a:pt x="31526" y="5594100"/>
                    <a:pt x="92844" y="5544062"/>
                    <a:pt x="66109" y="5516964"/>
                  </a:cubicBezTo>
                  <a:cubicBezTo>
                    <a:pt x="-83260" y="5404571"/>
                    <a:pt x="71163" y="5431822"/>
                    <a:pt x="43364" y="5352839"/>
                  </a:cubicBezTo>
                  <a:cubicBezTo>
                    <a:pt x="-8203" y="5237983"/>
                    <a:pt x="63182" y="5130054"/>
                    <a:pt x="102686" y="5059078"/>
                  </a:cubicBezTo>
                  <a:cubicBezTo>
                    <a:pt x="214148" y="4915891"/>
                    <a:pt x="308718" y="4681713"/>
                    <a:pt x="283047" y="4637834"/>
                  </a:cubicBezTo>
                  <a:cubicBezTo>
                    <a:pt x="286240" y="4558389"/>
                    <a:pt x="378149" y="4513432"/>
                    <a:pt x="349020" y="4430907"/>
                  </a:cubicBezTo>
                  <a:cubicBezTo>
                    <a:pt x="374558" y="4377020"/>
                    <a:pt x="425900" y="4286798"/>
                    <a:pt x="482429" y="4227060"/>
                  </a:cubicBezTo>
                  <a:cubicBezTo>
                    <a:pt x="489877" y="4006585"/>
                    <a:pt x="526455" y="3924984"/>
                    <a:pt x="550530" y="3810744"/>
                  </a:cubicBezTo>
                  <a:cubicBezTo>
                    <a:pt x="602536" y="3708974"/>
                    <a:pt x="619296" y="3608128"/>
                    <a:pt x="670504" y="3522678"/>
                  </a:cubicBezTo>
                  <a:cubicBezTo>
                    <a:pt x="618897" y="3430301"/>
                    <a:pt x="688860" y="3416752"/>
                    <a:pt x="665716" y="3377337"/>
                  </a:cubicBezTo>
                  <a:cubicBezTo>
                    <a:pt x="767335" y="3221680"/>
                    <a:pt x="736211" y="2937618"/>
                    <a:pt x="713732" y="2769491"/>
                  </a:cubicBezTo>
                  <a:cubicBezTo>
                    <a:pt x="679549" y="2650939"/>
                    <a:pt x="652149" y="2591047"/>
                    <a:pt x="576999" y="2540239"/>
                  </a:cubicBezTo>
                  <a:cubicBezTo>
                    <a:pt x="593359" y="2475575"/>
                    <a:pt x="538293" y="2419686"/>
                    <a:pt x="521401" y="2427230"/>
                  </a:cubicBezTo>
                  <a:cubicBezTo>
                    <a:pt x="531243" y="2299903"/>
                    <a:pt x="479237" y="2264337"/>
                    <a:pt x="466601" y="2214299"/>
                  </a:cubicBezTo>
                  <a:cubicBezTo>
                    <a:pt x="404352" y="2149789"/>
                    <a:pt x="548269" y="2140397"/>
                    <a:pt x="470192" y="2056641"/>
                  </a:cubicBezTo>
                  <a:cubicBezTo>
                    <a:pt x="492537" y="1933316"/>
                    <a:pt x="495331" y="1870037"/>
                    <a:pt x="474049" y="1815688"/>
                  </a:cubicBezTo>
                  <a:cubicBezTo>
                    <a:pt x="457822" y="1770577"/>
                    <a:pt x="541219" y="1679585"/>
                    <a:pt x="511425" y="1687129"/>
                  </a:cubicBezTo>
                  <a:cubicBezTo>
                    <a:pt x="512755" y="1618769"/>
                    <a:pt x="473916" y="1589824"/>
                    <a:pt x="452103" y="1569347"/>
                  </a:cubicBezTo>
                  <a:cubicBezTo>
                    <a:pt x="462078" y="1541172"/>
                    <a:pt x="524726" y="1488671"/>
                    <a:pt x="531775" y="1472812"/>
                  </a:cubicBezTo>
                  <a:cubicBezTo>
                    <a:pt x="539357" y="1402759"/>
                    <a:pt x="462078" y="1387209"/>
                    <a:pt x="519671" y="1315308"/>
                  </a:cubicBezTo>
                  <a:cubicBezTo>
                    <a:pt x="479769" y="1230166"/>
                    <a:pt x="448245" y="1218773"/>
                    <a:pt x="461679" y="1156880"/>
                  </a:cubicBezTo>
                  <a:cubicBezTo>
                    <a:pt x="349286" y="671280"/>
                    <a:pt x="461014" y="827552"/>
                    <a:pt x="505040" y="566893"/>
                  </a:cubicBezTo>
                  <a:cubicBezTo>
                    <a:pt x="564496" y="372437"/>
                    <a:pt x="486685" y="414623"/>
                    <a:pt x="470458" y="280675"/>
                  </a:cubicBezTo>
                  <a:cubicBezTo>
                    <a:pt x="492937" y="21863"/>
                    <a:pt x="391450" y="62201"/>
                    <a:pt x="526322" y="0"/>
                  </a:cubicBezTo>
                  <a:cubicBezTo>
                    <a:pt x="2421443" y="22479"/>
                    <a:pt x="4420046" y="15550"/>
                    <a:pt x="6228178" y="3079"/>
                  </a:cubicBezTo>
                  <a:cubicBezTo>
                    <a:pt x="6398697" y="37721"/>
                    <a:pt x="6611511" y="-15367"/>
                    <a:pt x="6623616" y="25558"/>
                  </a:cubicBezTo>
                  <a:cubicBezTo>
                    <a:pt x="6630799" y="242030"/>
                    <a:pt x="6623084" y="482059"/>
                    <a:pt x="6622951" y="740409"/>
                  </a:cubicBezTo>
                  <a:cubicBezTo>
                    <a:pt x="6621621" y="1991668"/>
                    <a:pt x="6632920" y="3327761"/>
                    <a:pt x="6623882" y="4530829"/>
                  </a:cubicBezTo>
                  <a:cubicBezTo>
                    <a:pt x="6635842" y="5539134"/>
                    <a:pt x="6612975" y="6383623"/>
                    <a:pt x="6632793" y="7338964"/>
                  </a:cubicBezTo>
                  <a:close/>
                </a:path>
              </a:pathLst>
            </a:custGeom>
            <a:blipFill>
              <a:blip r:embed="rId2"/>
              <a:stretch>
                <a:fillRect l="-18288" t="-13" r="-18239" b="-13"/>
              </a:stretch>
            </a:blipFill>
          </p:spPr>
          <p:txBody>
            <a:bodyPr/>
            <a:lstStyle/>
            <a:p>
              <a:endParaRPr lang="en-US"/>
            </a:p>
          </p:txBody>
        </p:sp>
      </p:grpSp>
      <p:sp>
        <p:nvSpPr>
          <p:cNvPr id="4" name="Freeform 4"/>
          <p:cNvSpPr/>
          <p:nvPr/>
        </p:nvSpPr>
        <p:spPr>
          <a:xfrm rot="-5400000" flipV="1">
            <a:off x="-5474989" y="4101397"/>
            <a:ext cx="11862793" cy="2084207"/>
          </a:xfrm>
          <a:custGeom>
            <a:avLst/>
            <a:gdLst/>
            <a:ahLst/>
            <a:cxnLst/>
            <a:rect l="l" t="t" r="r" b="b"/>
            <a:pathLst>
              <a:path w="11862793" h="2084207">
                <a:moveTo>
                  <a:pt x="0" y="2084206"/>
                </a:moveTo>
                <a:lnTo>
                  <a:pt x="11862793" y="2084206"/>
                </a:lnTo>
                <a:lnTo>
                  <a:pt x="11862793" y="0"/>
                </a:lnTo>
                <a:lnTo>
                  <a:pt x="0" y="0"/>
                </a:lnTo>
                <a:lnTo>
                  <a:pt x="0" y="2084206"/>
                </a:lnTo>
                <a:close/>
              </a:path>
            </a:pathLst>
          </a:custGeom>
          <a:blipFill>
            <a:blip r:embed="rId3"/>
            <a:stretch>
              <a:fillRect t="-112146" b="-112995"/>
            </a:stretch>
          </a:blipFill>
        </p:spPr>
        <p:txBody>
          <a:bodyPr/>
          <a:lstStyle/>
          <a:p>
            <a:endParaRPr lang="en-US"/>
          </a:p>
        </p:txBody>
      </p:sp>
      <p:sp>
        <p:nvSpPr>
          <p:cNvPr id="5" name="TextBox 5"/>
          <p:cNvSpPr txBox="1"/>
          <p:nvPr/>
        </p:nvSpPr>
        <p:spPr>
          <a:xfrm>
            <a:off x="1718818" y="2211855"/>
            <a:ext cx="6751993" cy="495299"/>
          </a:xfrm>
          <a:prstGeom prst="rect">
            <a:avLst/>
          </a:prstGeom>
        </p:spPr>
        <p:txBody>
          <a:bodyPr lIns="0" tIns="0" rIns="0" bIns="0" rtlCol="0" anchor="t">
            <a:spAutoFit/>
          </a:bodyPr>
          <a:lstStyle/>
          <a:p>
            <a:pPr marL="0" lvl="0" indent="0" algn="l">
              <a:lnSpc>
                <a:spcPts val="2999"/>
              </a:lnSpc>
            </a:pPr>
            <a:r>
              <a:rPr lang="en-US" sz="2999" b="1">
                <a:solidFill>
                  <a:srgbClr val="471711"/>
                </a:solidFill>
                <a:latin typeface="Mont Bold"/>
                <a:ea typeface="Mont Bold"/>
                <a:cs typeface="Mont Bold"/>
                <a:sym typeface="Mont Bold"/>
              </a:rPr>
              <a:t>MARCHER ENSEMBLE</a:t>
            </a:r>
          </a:p>
        </p:txBody>
      </p:sp>
      <p:sp>
        <p:nvSpPr>
          <p:cNvPr id="6" name="TextBox 6"/>
          <p:cNvSpPr txBox="1"/>
          <p:nvPr/>
        </p:nvSpPr>
        <p:spPr>
          <a:xfrm>
            <a:off x="1820909" y="3462961"/>
            <a:ext cx="6547812" cy="5715000"/>
          </a:xfrm>
          <a:prstGeom prst="rect">
            <a:avLst/>
          </a:prstGeom>
        </p:spPr>
        <p:txBody>
          <a:bodyPr lIns="0" tIns="0" rIns="0" bIns="0" rtlCol="0" anchor="t">
            <a:spAutoFit/>
          </a:bodyPr>
          <a:lstStyle/>
          <a:p>
            <a:pPr marL="0" lvl="0" indent="0" algn="l">
              <a:lnSpc>
                <a:spcPts val="2849"/>
              </a:lnSpc>
            </a:pPr>
            <a:r>
              <a:rPr lang="en-US" sz="2374">
                <a:solidFill>
                  <a:srgbClr val="471711"/>
                </a:solidFill>
                <a:latin typeface="Mont"/>
                <a:ea typeface="Mont"/>
                <a:cs typeface="Mont"/>
                <a:sym typeface="Mont"/>
              </a:rPr>
              <a:t>Notre personnel est au cœur de notre travail. Chaque personne apporte des dons, des enseignements, des expériences et des forces uniques qui contribuent au cheminement de guérison des jeunes, des familles et des communautés.</a:t>
            </a:r>
          </a:p>
          <a:p>
            <a:pPr marL="0" lvl="0" indent="0" algn="l">
              <a:lnSpc>
                <a:spcPts val="2849"/>
              </a:lnSpc>
            </a:pPr>
            <a:endParaRPr lang="en-US" sz="2374">
              <a:solidFill>
                <a:srgbClr val="471711"/>
              </a:solidFill>
              <a:latin typeface="Mont"/>
              <a:ea typeface="Mont"/>
              <a:cs typeface="Mont"/>
              <a:sym typeface="Mont"/>
            </a:endParaRPr>
          </a:p>
          <a:p>
            <a:pPr marL="0" lvl="0" indent="0" algn="l">
              <a:lnSpc>
                <a:spcPts val="2849"/>
              </a:lnSpc>
            </a:pPr>
            <a:r>
              <a:rPr lang="en-US" sz="2374">
                <a:solidFill>
                  <a:srgbClr val="471711"/>
                </a:solidFill>
                <a:latin typeface="Mont"/>
                <a:ea typeface="Mont"/>
                <a:cs typeface="Mont"/>
                <a:sym typeface="Mont"/>
              </a:rPr>
              <a:t>Fondée sur les relations humaines, la culture et la bienveillance, notre équipe œuvre de concert pour créer un environnement où les jeunes se sentent soutenus, valorisés et autonomes. Leur engagement à accompagner autrui avec humilité, respect et compassion continue de consolider les fondements de Walgwan.</a:t>
            </a:r>
          </a:p>
        </p:txBody>
      </p:sp>
      <p:sp>
        <p:nvSpPr>
          <p:cNvPr id="7" name="TextBox 7"/>
          <p:cNvSpPr txBox="1"/>
          <p:nvPr/>
        </p:nvSpPr>
        <p:spPr>
          <a:xfrm>
            <a:off x="1718818" y="454582"/>
            <a:ext cx="5303522" cy="752213"/>
          </a:xfrm>
          <a:prstGeom prst="rect">
            <a:avLst/>
          </a:prstGeom>
        </p:spPr>
        <p:txBody>
          <a:bodyPr lIns="0" tIns="0" rIns="0" bIns="0" rtlCol="0" anchor="t">
            <a:spAutoFit/>
          </a:bodyPr>
          <a:lstStyle/>
          <a:p>
            <a:pPr marL="0" lvl="0" indent="0" algn="l">
              <a:lnSpc>
                <a:spcPts val="5614"/>
              </a:lnSpc>
            </a:pPr>
            <a:r>
              <a:rPr lang="en-US" sz="5614">
                <a:solidFill>
                  <a:srgbClr val="471711"/>
                </a:solidFill>
                <a:latin typeface="Bobby Jones"/>
                <a:ea typeface="Bobby Jones"/>
                <a:cs typeface="Bobby Jones"/>
                <a:sym typeface="Bobby Jones"/>
              </a:rPr>
              <a:t>NOTRE PERSONNEL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15D52"/>
        </a:solidFill>
        <a:effectLst/>
      </p:bgPr>
    </p:bg>
    <p:spTree>
      <p:nvGrpSpPr>
        <p:cNvPr id="1" name=""/>
        <p:cNvGrpSpPr/>
        <p:nvPr/>
      </p:nvGrpSpPr>
      <p:grpSpPr>
        <a:xfrm>
          <a:off x="0" y="0"/>
          <a:ext cx="0" cy="0"/>
          <a:chOff x="0" y="0"/>
          <a:chExt cx="0" cy="0"/>
        </a:xfrm>
      </p:grpSpPr>
      <p:sp>
        <p:nvSpPr>
          <p:cNvPr id="2" name="Freeform 2"/>
          <p:cNvSpPr/>
          <p:nvPr/>
        </p:nvSpPr>
        <p:spPr>
          <a:xfrm rot="-5400000" flipV="1">
            <a:off x="-5474989" y="4101397"/>
            <a:ext cx="11862793" cy="2084207"/>
          </a:xfrm>
          <a:custGeom>
            <a:avLst/>
            <a:gdLst/>
            <a:ahLst/>
            <a:cxnLst/>
            <a:rect l="l" t="t" r="r" b="b"/>
            <a:pathLst>
              <a:path w="11862793" h="2084207">
                <a:moveTo>
                  <a:pt x="0" y="2084206"/>
                </a:moveTo>
                <a:lnTo>
                  <a:pt x="11862793" y="2084206"/>
                </a:lnTo>
                <a:lnTo>
                  <a:pt x="11862793" y="0"/>
                </a:lnTo>
                <a:lnTo>
                  <a:pt x="0" y="0"/>
                </a:lnTo>
                <a:lnTo>
                  <a:pt x="0" y="2084206"/>
                </a:lnTo>
                <a:close/>
              </a:path>
            </a:pathLst>
          </a:custGeom>
          <a:blipFill>
            <a:blip r:embed="rId2"/>
            <a:stretch>
              <a:fillRect t="-112146" b="-112995"/>
            </a:stretch>
          </a:blipFill>
        </p:spPr>
        <p:txBody>
          <a:bodyPr/>
          <a:lstStyle/>
          <a:p>
            <a:endParaRPr lang="en-US"/>
          </a:p>
        </p:txBody>
      </p:sp>
      <p:sp>
        <p:nvSpPr>
          <p:cNvPr id="3" name="Freeform 3"/>
          <p:cNvSpPr/>
          <p:nvPr/>
        </p:nvSpPr>
        <p:spPr>
          <a:xfrm>
            <a:off x="1895924" y="3260517"/>
            <a:ext cx="2063797" cy="1622660"/>
          </a:xfrm>
          <a:custGeom>
            <a:avLst/>
            <a:gdLst/>
            <a:ahLst/>
            <a:cxnLst/>
            <a:rect l="l" t="t" r="r" b="b"/>
            <a:pathLst>
              <a:path w="2063797" h="1622660">
                <a:moveTo>
                  <a:pt x="0" y="0"/>
                </a:moveTo>
                <a:lnTo>
                  <a:pt x="2063797" y="0"/>
                </a:lnTo>
                <a:lnTo>
                  <a:pt x="2063797" y="1622660"/>
                </a:lnTo>
                <a:lnTo>
                  <a:pt x="0" y="1622660"/>
                </a:lnTo>
                <a:lnTo>
                  <a:pt x="0" y="0"/>
                </a:lnTo>
                <a:close/>
              </a:path>
            </a:pathLst>
          </a:custGeom>
          <a:blipFill>
            <a:blip r:embed="rId3"/>
            <a:stretch>
              <a:fillRect/>
            </a:stretch>
          </a:blipFill>
        </p:spPr>
        <p:txBody>
          <a:bodyPr/>
          <a:lstStyle/>
          <a:p>
            <a:endParaRPr lang="en-US"/>
          </a:p>
        </p:txBody>
      </p:sp>
      <p:sp>
        <p:nvSpPr>
          <p:cNvPr id="4" name="Freeform 4"/>
          <p:cNvSpPr/>
          <p:nvPr/>
        </p:nvSpPr>
        <p:spPr>
          <a:xfrm>
            <a:off x="4970300" y="3260517"/>
            <a:ext cx="1922712" cy="1710210"/>
          </a:xfrm>
          <a:custGeom>
            <a:avLst/>
            <a:gdLst/>
            <a:ahLst/>
            <a:cxnLst/>
            <a:rect l="l" t="t" r="r" b="b"/>
            <a:pathLst>
              <a:path w="1922712" h="1710210">
                <a:moveTo>
                  <a:pt x="0" y="0"/>
                </a:moveTo>
                <a:lnTo>
                  <a:pt x="1922713" y="0"/>
                </a:lnTo>
                <a:lnTo>
                  <a:pt x="1922713" y="1710210"/>
                </a:lnTo>
                <a:lnTo>
                  <a:pt x="0" y="1710210"/>
                </a:lnTo>
                <a:lnTo>
                  <a:pt x="0" y="0"/>
                </a:lnTo>
                <a:close/>
              </a:path>
            </a:pathLst>
          </a:custGeom>
          <a:blipFill>
            <a:blip r:embed="rId4"/>
            <a:stretch>
              <a:fillRect t="-6072" b="-6072"/>
            </a:stretch>
          </a:blipFill>
        </p:spPr>
        <p:txBody>
          <a:bodyPr/>
          <a:lstStyle/>
          <a:p>
            <a:endParaRPr lang="en-US"/>
          </a:p>
        </p:txBody>
      </p:sp>
      <p:sp>
        <p:nvSpPr>
          <p:cNvPr id="5" name="Freeform 5"/>
          <p:cNvSpPr/>
          <p:nvPr/>
        </p:nvSpPr>
        <p:spPr>
          <a:xfrm>
            <a:off x="1895924" y="5791786"/>
            <a:ext cx="1966094" cy="1996034"/>
          </a:xfrm>
          <a:custGeom>
            <a:avLst/>
            <a:gdLst/>
            <a:ahLst/>
            <a:cxnLst/>
            <a:rect l="l" t="t" r="r" b="b"/>
            <a:pathLst>
              <a:path w="1966094" h="1996034">
                <a:moveTo>
                  <a:pt x="0" y="0"/>
                </a:moveTo>
                <a:lnTo>
                  <a:pt x="1966094" y="0"/>
                </a:lnTo>
                <a:lnTo>
                  <a:pt x="1966094" y="1996034"/>
                </a:lnTo>
                <a:lnTo>
                  <a:pt x="0" y="1996034"/>
                </a:lnTo>
                <a:lnTo>
                  <a:pt x="0" y="0"/>
                </a:lnTo>
                <a:close/>
              </a:path>
            </a:pathLst>
          </a:custGeom>
          <a:blipFill>
            <a:blip r:embed="rId5"/>
            <a:stretch>
              <a:fillRect/>
            </a:stretch>
          </a:blipFill>
        </p:spPr>
        <p:txBody>
          <a:bodyPr/>
          <a:lstStyle/>
          <a:p>
            <a:endParaRPr lang="en-US"/>
          </a:p>
        </p:txBody>
      </p:sp>
      <p:sp>
        <p:nvSpPr>
          <p:cNvPr id="6" name="Freeform 6"/>
          <p:cNvSpPr/>
          <p:nvPr/>
        </p:nvSpPr>
        <p:spPr>
          <a:xfrm>
            <a:off x="4847720" y="5791786"/>
            <a:ext cx="1799303" cy="2075558"/>
          </a:xfrm>
          <a:custGeom>
            <a:avLst/>
            <a:gdLst/>
            <a:ahLst/>
            <a:cxnLst/>
            <a:rect l="l" t="t" r="r" b="b"/>
            <a:pathLst>
              <a:path w="1799303" h="2075558">
                <a:moveTo>
                  <a:pt x="0" y="0"/>
                </a:moveTo>
                <a:lnTo>
                  <a:pt x="1799303" y="0"/>
                </a:lnTo>
                <a:lnTo>
                  <a:pt x="1799303" y="2075557"/>
                </a:lnTo>
                <a:lnTo>
                  <a:pt x="0" y="2075557"/>
                </a:lnTo>
                <a:lnTo>
                  <a:pt x="0" y="0"/>
                </a:lnTo>
                <a:close/>
              </a:path>
            </a:pathLst>
          </a:custGeom>
          <a:blipFill>
            <a:blip r:embed="rId6"/>
            <a:stretch>
              <a:fillRect t="-27513" b="-26219"/>
            </a:stretch>
          </a:blipFill>
        </p:spPr>
        <p:txBody>
          <a:bodyPr/>
          <a:lstStyle/>
          <a:p>
            <a:endParaRPr lang="en-US"/>
          </a:p>
        </p:txBody>
      </p:sp>
      <p:sp>
        <p:nvSpPr>
          <p:cNvPr id="7" name="Freeform 7"/>
          <p:cNvSpPr/>
          <p:nvPr/>
        </p:nvSpPr>
        <p:spPr>
          <a:xfrm>
            <a:off x="7918531" y="0"/>
            <a:ext cx="10369469" cy="10287000"/>
          </a:xfrm>
          <a:custGeom>
            <a:avLst/>
            <a:gdLst/>
            <a:ahLst/>
            <a:cxnLst/>
            <a:rect l="l" t="t" r="r" b="b"/>
            <a:pathLst>
              <a:path w="10369469" h="10287000">
                <a:moveTo>
                  <a:pt x="0" y="0"/>
                </a:moveTo>
                <a:lnTo>
                  <a:pt x="10369469" y="0"/>
                </a:lnTo>
                <a:lnTo>
                  <a:pt x="10369469" y="10287000"/>
                </a:lnTo>
                <a:lnTo>
                  <a:pt x="0" y="10287000"/>
                </a:lnTo>
                <a:lnTo>
                  <a:pt x="0" y="0"/>
                </a:lnTo>
                <a:close/>
              </a:path>
            </a:pathLst>
          </a:custGeom>
          <a:blipFill>
            <a:blip r:embed="rId7"/>
            <a:stretch>
              <a:fillRect l="-2" r="-2" b="-806"/>
            </a:stretch>
          </a:blipFill>
        </p:spPr>
        <p:txBody>
          <a:bodyPr/>
          <a:lstStyle/>
          <a:p>
            <a:endParaRPr lang="en-US"/>
          </a:p>
        </p:txBody>
      </p:sp>
      <p:sp>
        <p:nvSpPr>
          <p:cNvPr id="8" name="TextBox 8"/>
          <p:cNvSpPr txBox="1"/>
          <p:nvPr/>
        </p:nvSpPr>
        <p:spPr>
          <a:xfrm>
            <a:off x="1124730" y="364778"/>
            <a:ext cx="8305231" cy="938060"/>
          </a:xfrm>
          <a:prstGeom prst="rect">
            <a:avLst/>
          </a:prstGeom>
        </p:spPr>
        <p:txBody>
          <a:bodyPr lIns="0" tIns="0" rIns="0" bIns="0" rtlCol="0" anchor="t">
            <a:spAutoFit/>
          </a:bodyPr>
          <a:lstStyle/>
          <a:p>
            <a:pPr marL="0" lvl="0" indent="0" algn="l">
              <a:lnSpc>
                <a:spcPts val="6931"/>
              </a:lnSpc>
            </a:pPr>
            <a:r>
              <a:rPr lang="en-US" sz="6931">
                <a:solidFill>
                  <a:srgbClr val="471711"/>
                </a:solidFill>
                <a:latin typeface="Bobby Jones"/>
                <a:ea typeface="Bobby Jones"/>
                <a:cs typeface="Bobby Jones"/>
                <a:sym typeface="Bobby Jones"/>
              </a:rPr>
              <a:t>cercle de vision</a:t>
            </a:r>
          </a:p>
        </p:txBody>
      </p:sp>
      <p:sp>
        <p:nvSpPr>
          <p:cNvPr id="9" name="TextBox 9"/>
          <p:cNvSpPr txBox="1"/>
          <p:nvPr/>
        </p:nvSpPr>
        <p:spPr>
          <a:xfrm>
            <a:off x="633755" y="8759825"/>
            <a:ext cx="7284775" cy="892175"/>
          </a:xfrm>
          <a:prstGeom prst="rect">
            <a:avLst/>
          </a:prstGeom>
        </p:spPr>
        <p:txBody>
          <a:bodyPr lIns="0" tIns="0" rIns="0" bIns="0" rtlCol="0" anchor="t">
            <a:spAutoFit/>
          </a:bodyPr>
          <a:lstStyle/>
          <a:p>
            <a:pPr marL="0" lvl="0" indent="0" algn="ctr">
              <a:lnSpc>
                <a:spcPts val="3249"/>
              </a:lnSpc>
              <a:spcBef>
                <a:spcPct val="0"/>
              </a:spcBef>
            </a:pPr>
            <a:r>
              <a:rPr lang="en-US" sz="2499" b="1">
                <a:solidFill>
                  <a:srgbClr val="471711"/>
                </a:solidFill>
                <a:latin typeface="Mont Bold"/>
                <a:ea typeface="Mont Bold"/>
                <a:cs typeface="Mont Bold"/>
                <a:sym typeface="Mont Bold"/>
              </a:rPr>
              <a:t>Rejoignez notre cercle de bénévoles à l’adresse info@walgwan.com</a:t>
            </a:r>
          </a:p>
        </p:txBody>
      </p:sp>
      <p:sp>
        <p:nvSpPr>
          <p:cNvPr id="10" name="TextBox 10"/>
          <p:cNvSpPr txBox="1"/>
          <p:nvPr/>
        </p:nvSpPr>
        <p:spPr>
          <a:xfrm>
            <a:off x="1250127" y="5028387"/>
            <a:ext cx="3194872" cy="506224"/>
          </a:xfrm>
          <a:prstGeom prst="rect">
            <a:avLst/>
          </a:prstGeom>
        </p:spPr>
        <p:txBody>
          <a:bodyPr lIns="0" tIns="0" rIns="0" bIns="0" rtlCol="0" anchor="t">
            <a:spAutoFit/>
          </a:bodyPr>
          <a:lstStyle/>
          <a:p>
            <a:pPr marL="0" lvl="0" indent="0" algn="ctr">
              <a:lnSpc>
                <a:spcPts val="1959"/>
              </a:lnSpc>
              <a:spcBef>
                <a:spcPct val="0"/>
              </a:spcBef>
            </a:pPr>
            <a:r>
              <a:rPr lang="en-US" sz="1959">
                <a:solidFill>
                  <a:srgbClr val="471711"/>
                </a:solidFill>
                <a:latin typeface="Bobby Jones"/>
                <a:ea typeface="Bobby Jones"/>
                <a:cs typeface="Bobby Jones"/>
                <a:sym typeface="Bobby Jones"/>
              </a:rPr>
              <a:t>Jeannette Maltan - Nation Mi’gma’gi (Administratrice)</a:t>
            </a:r>
          </a:p>
        </p:txBody>
      </p:sp>
      <p:sp>
        <p:nvSpPr>
          <p:cNvPr id="11" name="TextBox 11"/>
          <p:cNvSpPr txBox="1"/>
          <p:nvPr/>
        </p:nvSpPr>
        <p:spPr>
          <a:xfrm>
            <a:off x="4444999" y="5028387"/>
            <a:ext cx="3412660" cy="506224"/>
          </a:xfrm>
          <a:prstGeom prst="rect">
            <a:avLst/>
          </a:prstGeom>
        </p:spPr>
        <p:txBody>
          <a:bodyPr lIns="0" tIns="0" rIns="0" bIns="0" rtlCol="0" anchor="t">
            <a:spAutoFit/>
          </a:bodyPr>
          <a:lstStyle/>
          <a:p>
            <a:pPr marL="0" lvl="0" indent="0" algn="ctr">
              <a:lnSpc>
                <a:spcPts val="1959"/>
              </a:lnSpc>
              <a:spcBef>
                <a:spcPct val="0"/>
              </a:spcBef>
            </a:pPr>
            <a:r>
              <a:rPr lang="en-US" sz="1959">
                <a:solidFill>
                  <a:srgbClr val="471711"/>
                </a:solidFill>
                <a:latin typeface="Bobby Jones"/>
                <a:ea typeface="Bobby Jones"/>
                <a:cs typeface="Bobby Jones"/>
                <a:sym typeface="Bobby Jones"/>
              </a:rPr>
              <a:t>LAURIANNE PETIQUAY-  Atikamekw NATION (PRESIDENTe)</a:t>
            </a:r>
          </a:p>
        </p:txBody>
      </p:sp>
      <p:sp>
        <p:nvSpPr>
          <p:cNvPr id="12" name="TextBox 12"/>
          <p:cNvSpPr txBox="1"/>
          <p:nvPr/>
        </p:nvSpPr>
        <p:spPr>
          <a:xfrm>
            <a:off x="1250127" y="7930695"/>
            <a:ext cx="3190184" cy="506224"/>
          </a:xfrm>
          <a:prstGeom prst="rect">
            <a:avLst/>
          </a:prstGeom>
        </p:spPr>
        <p:txBody>
          <a:bodyPr lIns="0" tIns="0" rIns="0" bIns="0" rtlCol="0" anchor="t">
            <a:spAutoFit/>
          </a:bodyPr>
          <a:lstStyle/>
          <a:p>
            <a:pPr marL="0" lvl="0" indent="0" algn="ctr">
              <a:lnSpc>
                <a:spcPts val="1959"/>
              </a:lnSpc>
              <a:spcBef>
                <a:spcPct val="0"/>
              </a:spcBef>
            </a:pPr>
            <a:r>
              <a:rPr lang="en-US" sz="1959">
                <a:solidFill>
                  <a:srgbClr val="471711"/>
                </a:solidFill>
                <a:latin typeface="Bobby Jones"/>
                <a:ea typeface="Bobby Jones"/>
                <a:cs typeface="Bobby Jones"/>
                <a:sym typeface="Bobby Jones"/>
              </a:rPr>
              <a:t>BRIAN BALCKBURN - NATION INNU (VICE-PRÉSIDENT)</a:t>
            </a:r>
          </a:p>
        </p:txBody>
      </p:sp>
      <p:sp>
        <p:nvSpPr>
          <p:cNvPr id="13" name="TextBox 13"/>
          <p:cNvSpPr txBox="1"/>
          <p:nvPr/>
        </p:nvSpPr>
        <p:spPr>
          <a:xfrm>
            <a:off x="4531760" y="7930695"/>
            <a:ext cx="3386770" cy="506224"/>
          </a:xfrm>
          <a:prstGeom prst="rect">
            <a:avLst/>
          </a:prstGeom>
        </p:spPr>
        <p:txBody>
          <a:bodyPr lIns="0" tIns="0" rIns="0" bIns="0" rtlCol="0" anchor="t">
            <a:spAutoFit/>
          </a:bodyPr>
          <a:lstStyle/>
          <a:p>
            <a:pPr marL="0" lvl="0" indent="0" algn="ctr">
              <a:lnSpc>
                <a:spcPts val="1959"/>
              </a:lnSpc>
              <a:spcBef>
                <a:spcPct val="0"/>
              </a:spcBef>
            </a:pPr>
            <a:r>
              <a:rPr lang="en-US" sz="1959">
                <a:solidFill>
                  <a:srgbClr val="471711"/>
                </a:solidFill>
                <a:latin typeface="Bobby Jones"/>
                <a:ea typeface="Bobby Jones"/>
                <a:cs typeface="Bobby Jones"/>
                <a:sym typeface="Bobby Jones"/>
              </a:rPr>
              <a:t>Arthur Robertson – NATION INNU (Administrateur)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400000">
            <a:off x="-4889277" y="4623800"/>
            <a:ext cx="11106271" cy="1039399"/>
          </a:xfrm>
          <a:custGeom>
            <a:avLst/>
            <a:gdLst/>
            <a:ahLst/>
            <a:cxnLst/>
            <a:rect l="l" t="t" r="r" b="b"/>
            <a:pathLst>
              <a:path w="11106271" h="1039399">
                <a:moveTo>
                  <a:pt x="0" y="0"/>
                </a:moveTo>
                <a:lnTo>
                  <a:pt x="11106272" y="0"/>
                </a:lnTo>
                <a:lnTo>
                  <a:pt x="11106272" y="1039400"/>
                </a:lnTo>
                <a:lnTo>
                  <a:pt x="0" y="1039400"/>
                </a:lnTo>
                <a:lnTo>
                  <a:pt x="0" y="0"/>
                </a:lnTo>
                <a:close/>
              </a:path>
            </a:pathLst>
          </a:custGeom>
          <a:blipFill>
            <a:blip r:embed="rId2"/>
            <a:stretch>
              <a:fillRect t="-510396"/>
            </a:stretch>
          </a:blipFill>
        </p:spPr>
        <p:txBody>
          <a:bodyPr/>
          <a:lstStyle/>
          <a:p>
            <a:endParaRPr lang="en-US"/>
          </a:p>
        </p:txBody>
      </p:sp>
      <p:sp>
        <p:nvSpPr>
          <p:cNvPr id="3" name="Freeform 3"/>
          <p:cNvSpPr/>
          <p:nvPr/>
        </p:nvSpPr>
        <p:spPr>
          <a:xfrm rot="-5400000" flipV="1">
            <a:off x="12030214" y="4623800"/>
            <a:ext cx="11106271" cy="1039399"/>
          </a:xfrm>
          <a:custGeom>
            <a:avLst/>
            <a:gdLst/>
            <a:ahLst/>
            <a:cxnLst/>
            <a:rect l="l" t="t" r="r" b="b"/>
            <a:pathLst>
              <a:path w="11106271" h="1039399">
                <a:moveTo>
                  <a:pt x="0" y="1039400"/>
                </a:moveTo>
                <a:lnTo>
                  <a:pt x="11106272" y="1039400"/>
                </a:lnTo>
                <a:lnTo>
                  <a:pt x="11106272" y="0"/>
                </a:lnTo>
                <a:lnTo>
                  <a:pt x="0" y="0"/>
                </a:lnTo>
                <a:lnTo>
                  <a:pt x="0" y="1039400"/>
                </a:lnTo>
                <a:close/>
              </a:path>
            </a:pathLst>
          </a:custGeom>
          <a:blipFill>
            <a:blip r:embed="rId2"/>
            <a:stretch>
              <a:fillRect t="-510396"/>
            </a:stretch>
          </a:blipFill>
        </p:spPr>
        <p:txBody>
          <a:bodyPr/>
          <a:lstStyle/>
          <a:p>
            <a:endParaRPr lang="en-US"/>
          </a:p>
        </p:txBody>
      </p:sp>
      <p:sp>
        <p:nvSpPr>
          <p:cNvPr id="4" name="Freeform 4"/>
          <p:cNvSpPr/>
          <p:nvPr/>
        </p:nvSpPr>
        <p:spPr>
          <a:xfrm>
            <a:off x="2078759" y="433339"/>
            <a:ext cx="14613931" cy="9742621"/>
          </a:xfrm>
          <a:custGeom>
            <a:avLst/>
            <a:gdLst/>
            <a:ahLst/>
            <a:cxnLst/>
            <a:rect l="l" t="t" r="r" b="b"/>
            <a:pathLst>
              <a:path w="14613931" h="9742621">
                <a:moveTo>
                  <a:pt x="0" y="0"/>
                </a:moveTo>
                <a:lnTo>
                  <a:pt x="14613931" y="0"/>
                </a:lnTo>
                <a:lnTo>
                  <a:pt x="14613931" y="9742621"/>
                </a:lnTo>
                <a:lnTo>
                  <a:pt x="0" y="9742621"/>
                </a:lnTo>
                <a:lnTo>
                  <a:pt x="0" y="0"/>
                </a:lnTo>
                <a:close/>
              </a:path>
            </a:pathLst>
          </a:custGeom>
          <a:blipFill>
            <a:blip r:embed="rId3">
              <a:alphaModFix amt="84000"/>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1398</Words>
  <Application>Microsoft Office PowerPoint</Application>
  <PresentationFormat>Custom</PresentationFormat>
  <Paragraphs>68</Paragraphs>
  <Slides>24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Bobby Jones</vt:lpstr>
      <vt:lpstr>Mont</vt:lpstr>
      <vt:lpstr>Abril Fatface</vt:lpstr>
      <vt:lpstr>Arial</vt:lpstr>
      <vt:lpstr>Mont Bold</vt:lpstr>
      <vt:lpstr>Calibri</vt:lpstr>
      <vt:lpstr>Be Vietnam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Annuel 2025-2026 FR</dc:title>
  <dc:creator>Pamela Charlong</dc:creator>
  <cp:lastModifiedBy>Pamela Charlong</cp:lastModifiedBy>
  <cp:revision>1</cp:revision>
  <dcterms:created xsi:type="dcterms:W3CDTF">2006-08-16T00:00:00Z</dcterms:created>
  <dcterms:modified xsi:type="dcterms:W3CDTF">2026-07-15T14:47:58Z</dcterms:modified>
  <dc:identifier>DAHOV_tZ5vo</dc:identifier>
</cp:coreProperties>
</file>